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09" r:id="rId4"/>
    <p:sldId id="296" r:id="rId5"/>
    <p:sldId id="288" r:id="rId6"/>
    <p:sldId id="292" r:id="rId7"/>
    <p:sldId id="294" r:id="rId8"/>
    <p:sldId id="312" r:id="rId9"/>
    <p:sldId id="383" r:id="rId10"/>
    <p:sldId id="281" r:id="rId11"/>
    <p:sldId id="286" r:id="rId12"/>
    <p:sldId id="289" r:id="rId13"/>
    <p:sldId id="304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7990BF"/>
    <a:srgbClr val="973094"/>
    <a:srgbClr val="FFFFFF"/>
    <a:srgbClr val="CD89F8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2"/>
    <p:restoredTop sz="93697"/>
  </p:normalViewPr>
  <p:slideViewPr>
    <p:cSldViewPr snapToGrid="0" snapToObjects="1">
      <p:cViewPr varScale="1">
        <p:scale>
          <a:sx n="191" d="100"/>
          <a:sy n="191" d="100"/>
        </p:scale>
        <p:origin x="1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2CB91A-D189-A245-B5FC-C980492884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2D680-1148-534F-A928-C066393C60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C2AF4-E87A-8049-A916-50CEEBC8DC48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C205C-1846-FF42-B425-A3C7FBFF7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05094-0B38-1A4F-A51A-1A88B59B9F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0E88-51DF-1E4D-82DA-4E61188C6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12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8655-D0E4-B842-AFF8-22A9216A1A55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54859-9642-BD4D-AB17-A76EE556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 estimated CAP funding to Exmoor in 2016: £14.4 M.  Government also spends an estimated £1.0 M administering these schemes on Exmoor (conservative estimate)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4859-9642-BD4D-AB17-A76EE55670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FBI without BPS and AES in 2015/16 would have been: £35,413,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-£14,719,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-£4,102 and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-£6,017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4859-9642-BD4D-AB17-A76EE55670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4859-9642-BD4D-AB17-A76EE55670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611505" y="398463"/>
            <a:ext cx="8613458" cy="750252"/>
          </a:xfrm>
          <a:prstGeom prst="roundRect">
            <a:avLst>
              <a:gd name="adj" fmla="val 1438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8"/>
            <a:ext cx="7937182" cy="805496"/>
          </a:xfrm>
          <a:noFill/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371600"/>
            <a:ext cx="8543925" cy="480536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73C5-DA02-B34B-BA1B-2841D5606635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3536-6983-164A-AFC1-B5EFBFFCB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6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.em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308">
            <a:off x="4930994" y="556663"/>
            <a:ext cx="3956285" cy="5598641"/>
          </a:xfrm>
          <a:prstGeom prst="rect">
            <a:avLst/>
          </a:prstGeom>
          <a:effectLst>
            <a:outerShdw blurRad="50800" dist="76200" dir="276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209" y="5319524"/>
            <a:ext cx="754207" cy="754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88" y="629828"/>
            <a:ext cx="36573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ct val="90000"/>
              </a:lnSpc>
              <a:spcBef>
                <a:spcPts val="3600"/>
              </a:spcBef>
            </a:pPr>
            <a:r>
              <a:rPr lang="en-GB" sz="6000" b="1" dirty="0">
                <a:solidFill>
                  <a:srgbClr val="7030A0"/>
                </a:solidFill>
                <a:latin typeface="Candara" charset="0"/>
                <a:ea typeface="Cambria" charset="0"/>
                <a:cs typeface="Times New Roman" charset="0"/>
              </a:rPr>
              <a:t>Exmoor’s </a:t>
            </a:r>
          </a:p>
          <a:p>
            <a:pPr marL="6350">
              <a:lnSpc>
                <a:spcPct val="90000"/>
              </a:lnSpc>
            </a:pPr>
            <a:r>
              <a:rPr lang="en-GB" sz="6000" b="1" dirty="0">
                <a:solidFill>
                  <a:srgbClr val="7030A0"/>
                </a:solidFill>
                <a:latin typeface="Candara" charset="0"/>
                <a:ea typeface="Cambria" charset="0"/>
                <a:cs typeface="Times New Roman" charset="0"/>
              </a:rPr>
              <a:t>Ambition</a:t>
            </a:r>
          </a:p>
          <a:p>
            <a:pPr marL="6350">
              <a:spcBef>
                <a:spcPts val="1200"/>
              </a:spcBef>
            </a:pPr>
            <a:r>
              <a:rPr lang="en-GB" sz="4000" dirty="0">
                <a:solidFill>
                  <a:srgbClr val="7030A0"/>
                </a:solidFill>
                <a:latin typeface="Candara" charset="0"/>
                <a:cs typeface="Times New Roman" charset="0"/>
              </a:rPr>
              <a:t>for our post-Brexit farming &amp; environment futures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897E2-82EF-3D46-A6AA-0F60805F63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75" y="5401990"/>
            <a:ext cx="2908075" cy="5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6AEE0E-387F-B348-89AC-FB70C6F7F2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655" y="1240655"/>
            <a:ext cx="4231311" cy="2480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types of incentive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41" y="1240260"/>
            <a:ext cx="4232320" cy="2521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340" y="1201654"/>
            <a:ext cx="422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A. Good Farming </a:t>
            </a:r>
            <a:r>
              <a:rPr lang="en-GB" sz="2400" dirty="0">
                <a:solidFill>
                  <a:srgbClr val="7030A0"/>
                </a:solidFill>
              </a:rPr>
              <a:t>Measures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2341" y="1228350"/>
            <a:ext cx="4232321" cy="5147667"/>
          </a:xfrm>
          <a:prstGeom prst="roundRect">
            <a:avLst>
              <a:gd name="adj" fmla="val 172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65021" y="3592577"/>
            <a:ext cx="410028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Simple agreements with individual businesses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8C856DF-CC2B-5E48-9134-63EDDC0808A1}"/>
              </a:ext>
            </a:extLst>
          </p:cNvPr>
          <p:cNvSpPr/>
          <p:nvPr/>
        </p:nvSpPr>
        <p:spPr>
          <a:xfrm>
            <a:off x="4985657" y="1228350"/>
            <a:ext cx="4251278" cy="5147667"/>
          </a:xfrm>
          <a:prstGeom prst="roundRect">
            <a:avLst>
              <a:gd name="adj" fmla="val 172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C2025C-3D05-2E4A-872B-80953C1018A7}"/>
              </a:ext>
            </a:extLst>
          </p:cNvPr>
          <p:cNvSpPr txBox="1"/>
          <p:nvPr/>
        </p:nvSpPr>
        <p:spPr>
          <a:xfrm>
            <a:off x="4985656" y="1200216"/>
            <a:ext cx="417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B. Enhanced Benefits </a:t>
            </a:r>
            <a:r>
              <a:rPr lang="en-GB" sz="2400" dirty="0">
                <a:solidFill>
                  <a:srgbClr val="7030A0"/>
                </a:solidFill>
              </a:rPr>
              <a:t>Measures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B99F46-CCB0-794E-B70C-540A7D8FBE6F}"/>
              </a:ext>
            </a:extLst>
          </p:cNvPr>
          <p:cNvSpPr txBox="1"/>
          <p:nvPr/>
        </p:nvSpPr>
        <p:spPr>
          <a:xfrm>
            <a:off x="5066727" y="3592577"/>
            <a:ext cx="40891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/>
              <a:t>Landscape scale / supply chain programmes</a:t>
            </a:r>
            <a:endParaRPr lang="en-GB" sz="1600" b="1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B988AB-D33F-1445-A48B-4EC92E95D672}"/>
              </a:ext>
            </a:extLst>
          </p:cNvPr>
          <p:cNvSpPr/>
          <p:nvPr/>
        </p:nvSpPr>
        <p:spPr>
          <a:xfrm>
            <a:off x="780803" y="3968562"/>
            <a:ext cx="3868719" cy="5185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Annual land management payments </a:t>
            </a:r>
            <a:r>
              <a:rPr lang="en-GB" sz="1400" dirty="0">
                <a:solidFill>
                  <a:schemeClr val="tx1"/>
                </a:solidFill>
              </a:rPr>
              <a:t>(area &amp; length) differentiated by benefits provided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B449A97-BCB5-CB47-ADCC-21C862FAABE3}"/>
              </a:ext>
            </a:extLst>
          </p:cNvPr>
          <p:cNvSpPr/>
          <p:nvPr/>
        </p:nvSpPr>
        <p:spPr>
          <a:xfrm>
            <a:off x="780802" y="4553649"/>
            <a:ext cx="3868719" cy="5185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Capital grants </a:t>
            </a:r>
            <a:r>
              <a:rPr lang="en-GB" sz="1400" dirty="0">
                <a:solidFill>
                  <a:schemeClr val="tx1"/>
                </a:solidFill>
              </a:rPr>
              <a:t>for conservation work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AC771D2-F1C7-DE46-911E-FA47C54C3316}"/>
              </a:ext>
            </a:extLst>
          </p:cNvPr>
          <p:cNvSpPr/>
          <p:nvPr/>
        </p:nvSpPr>
        <p:spPr>
          <a:xfrm>
            <a:off x="788213" y="5158847"/>
            <a:ext cx="3868719" cy="5185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Underpinned by agreed </a:t>
            </a:r>
            <a:r>
              <a:rPr lang="en-GB" sz="1400" b="1" dirty="0">
                <a:solidFill>
                  <a:schemeClr val="tx1"/>
                </a:solidFill>
              </a:rPr>
              <a:t>register of natural capital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F18467B-F01D-7948-9BC1-B88A054C21D3}"/>
              </a:ext>
            </a:extLst>
          </p:cNvPr>
          <p:cNvSpPr/>
          <p:nvPr/>
        </p:nvSpPr>
        <p:spPr>
          <a:xfrm>
            <a:off x="788213" y="5755127"/>
            <a:ext cx="3868719" cy="5185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Supported by </a:t>
            </a:r>
            <a:r>
              <a:rPr lang="en-GB" sz="1400" b="1" dirty="0">
                <a:solidFill>
                  <a:schemeClr val="tx1"/>
                </a:solidFill>
              </a:rPr>
              <a:t>knowledge-sharing events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164AC11-C266-8944-8202-850D3EA8F846}"/>
              </a:ext>
            </a:extLst>
          </p:cNvPr>
          <p:cNvSpPr/>
          <p:nvPr/>
        </p:nvSpPr>
        <p:spPr>
          <a:xfrm>
            <a:off x="5164806" y="3959265"/>
            <a:ext cx="3868719" cy="5185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Multi-annual measures </a:t>
            </a:r>
            <a:r>
              <a:rPr lang="en-GB" sz="1400" dirty="0">
                <a:solidFill>
                  <a:schemeClr val="tx1"/>
                </a:solidFill>
              </a:rPr>
              <a:t>focussed on outcomes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ADB086-D7A6-3245-848E-5AA461D8284B}"/>
              </a:ext>
            </a:extLst>
          </p:cNvPr>
          <p:cNvSpPr/>
          <p:nvPr/>
        </p:nvSpPr>
        <p:spPr>
          <a:xfrm>
            <a:off x="5164805" y="4544352"/>
            <a:ext cx="3868719" cy="5185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Transformational change</a:t>
            </a:r>
            <a:r>
              <a:rPr lang="en-GB" sz="1400" dirty="0">
                <a:solidFill>
                  <a:schemeClr val="tx1"/>
                </a:solidFill>
              </a:rPr>
              <a:t>, addressing area-wide, priorities (environmental, social or econ.)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3010B63-AAE7-5342-A9D3-C822B8550D1E}"/>
              </a:ext>
            </a:extLst>
          </p:cNvPr>
          <p:cNvSpPr/>
          <p:nvPr/>
        </p:nvSpPr>
        <p:spPr>
          <a:xfrm>
            <a:off x="5172216" y="5149550"/>
            <a:ext cx="3868719" cy="5185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Range of incentives </a:t>
            </a:r>
            <a:r>
              <a:rPr lang="en-GB" sz="1400" dirty="0">
                <a:solidFill>
                  <a:schemeClr val="tx1"/>
                </a:solidFill>
              </a:rPr>
              <a:t>(e.g. area payments, auctions, challenge funds, grants)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313523F-4395-B242-8FFF-9D6D0556D4A1}"/>
              </a:ext>
            </a:extLst>
          </p:cNvPr>
          <p:cNvSpPr/>
          <p:nvPr/>
        </p:nvSpPr>
        <p:spPr>
          <a:xfrm>
            <a:off x="5172216" y="5745830"/>
            <a:ext cx="3868719" cy="5185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Monitoring and learning what works </a:t>
            </a:r>
            <a:r>
              <a:rPr lang="en-GB" sz="1400" dirty="0">
                <a:solidFill>
                  <a:schemeClr val="tx1"/>
                </a:solidFill>
              </a:rPr>
              <a:t>fed back to improve future delivery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5784A9-1E39-6B45-9E34-42AD0E3B439D}"/>
              </a:ext>
            </a:extLst>
          </p:cNvPr>
          <p:cNvSpPr txBox="1"/>
          <p:nvPr/>
        </p:nvSpPr>
        <p:spPr>
          <a:xfrm>
            <a:off x="681039" y="3147724"/>
            <a:ext cx="1137527" cy="4015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Colours represent separate holdings in current ES scheme</a:t>
            </a:r>
          </a:p>
        </p:txBody>
      </p:sp>
    </p:spTree>
    <p:extLst>
      <p:ext uri="{BB962C8B-B14F-4D97-AF65-F5344CB8AC3E}">
        <p14:creationId xmlns:p14="http://schemas.microsoft.com/office/powerpoint/2010/main" val="19270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8784-86B3-1047-9E4F-366C84AE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Exmoor’s Ambition – Before and After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BD421-D06F-B44B-AD7E-879E39FB17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19" y="1268146"/>
            <a:ext cx="8654526" cy="52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322797" cy="805496"/>
          </a:xfrm>
        </p:spPr>
        <p:txBody>
          <a:bodyPr/>
          <a:lstStyle/>
          <a:p>
            <a:r>
              <a:rPr lang="en-GB" dirty="0"/>
              <a:t>Timeline – What next?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5420" y="1672080"/>
            <a:ext cx="458339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Policy transition period  </a:t>
            </a:r>
          </a:p>
          <a:p>
            <a:pPr algn="ctr"/>
            <a:r>
              <a:rPr lang="en-GB" sz="1600" dirty="0"/>
              <a:t>Farm &amp; Environment budgets maintained until ?2024</a:t>
            </a:r>
          </a:p>
          <a:p>
            <a:pPr algn="ctr"/>
            <a:r>
              <a:rPr lang="en-GB" sz="1600" dirty="0"/>
              <a:t>Move from current Pillar 1 &amp; 2 structures to 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0238" y="2777492"/>
            <a:ext cx="8598572" cy="1044000"/>
            <a:chOff x="630238" y="2176796"/>
            <a:chExt cx="8598572" cy="1044000"/>
          </a:xfrm>
        </p:grpSpPr>
        <p:sp>
          <p:nvSpPr>
            <p:cNvPr id="4" name="Rectangle 3"/>
            <p:cNvSpPr/>
            <p:nvPr/>
          </p:nvSpPr>
          <p:spPr>
            <a:xfrm>
              <a:off x="630238" y="2426850"/>
              <a:ext cx="2592000" cy="54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2018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48597" y="2426849"/>
              <a:ext cx="2592000" cy="540000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2019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74214" y="2426849"/>
              <a:ext cx="2592000" cy="54000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2020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8499831" y="2176796"/>
              <a:ext cx="728979" cy="1044000"/>
            </a:xfrm>
            <a:prstGeom prst="rightArrow">
              <a:avLst>
                <a:gd name="adj1" fmla="val 52780"/>
                <a:gd name="adj2" fmla="val 57964"/>
              </a:avLst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/>
                <a:t>‘21</a:t>
              </a: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743875" y="2079910"/>
            <a:ext cx="432000" cy="910331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0800000" flipV="1">
            <a:off x="668822" y="2402961"/>
            <a:ext cx="432000" cy="608123"/>
          </a:xfrm>
          <a:prstGeom prst="downArrow">
            <a:avLst>
              <a:gd name="adj1" fmla="val 50000"/>
              <a:gd name="adj2" fmla="val 5277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 rot="14512927" flipV="1">
            <a:off x="1489209" y="2053919"/>
            <a:ext cx="432000" cy="1259777"/>
          </a:xfrm>
          <a:prstGeom prst="downArrow">
            <a:avLst>
              <a:gd name="adj1" fmla="val 50000"/>
              <a:gd name="adj2" fmla="val 987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13008" y="1672080"/>
            <a:ext cx="117562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Present to </a:t>
            </a:r>
            <a:r>
              <a:rPr lang="en-GB" sz="1600" dirty="0" err="1"/>
              <a:t>SoS</a:t>
            </a:r>
            <a:r>
              <a:rPr lang="en-GB" sz="1600" dirty="0"/>
              <a:t>; Liaise with Defra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B7F427-E735-D741-AA38-95123EDE59E7}"/>
              </a:ext>
            </a:extLst>
          </p:cNvPr>
          <p:cNvGrpSpPr/>
          <p:nvPr/>
        </p:nvGrpSpPr>
        <p:grpSpPr>
          <a:xfrm>
            <a:off x="1181378" y="4478641"/>
            <a:ext cx="8129483" cy="1695230"/>
            <a:chOff x="1181378" y="4191637"/>
            <a:chExt cx="8129483" cy="1695230"/>
          </a:xfrm>
        </p:grpSpPr>
        <p:sp>
          <p:nvSpPr>
            <p:cNvPr id="10" name="TextBox 9"/>
            <p:cNvSpPr txBox="1"/>
            <p:nvPr/>
          </p:nvSpPr>
          <p:spPr>
            <a:xfrm>
              <a:off x="1248123" y="4264110"/>
              <a:ext cx="2851738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Development Phase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AA6086-E2DD-114E-976C-17451F9530B1}"/>
                </a:ext>
              </a:extLst>
            </p:cNvPr>
            <p:cNvSpPr txBox="1"/>
            <p:nvPr/>
          </p:nvSpPr>
          <p:spPr>
            <a:xfrm>
              <a:off x="1248123" y="4634997"/>
              <a:ext cx="2860661" cy="11695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Recruit pilot farmers</a:t>
              </a:r>
            </a:p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Develop measures</a:t>
              </a:r>
            </a:p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Test payment levels</a:t>
              </a:r>
            </a:p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Build governance &amp; delivery mechanisms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B371D9-4788-474E-B473-5AF80E0002C4}"/>
                </a:ext>
              </a:extLst>
            </p:cNvPr>
            <p:cNvSpPr txBox="1"/>
            <p:nvPr/>
          </p:nvSpPr>
          <p:spPr>
            <a:xfrm rot="16200000">
              <a:off x="3205042" y="4849662"/>
              <a:ext cx="1540438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Evaluate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5E6A42-4B12-BB43-A9A8-F42CC942AB2E}"/>
                </a:ext>
              </a:extLst>
            </p:cNvPr>
            <p:cNvSpPr txBox="1"/>
            <p:nvPr/>
          </p:nvSpPr>
          <p:spPr>
            <a:xfrm>
              <a:off x="4190837" y="4264110"/>
              <a:ext cx="503797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Full Pilot Phase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060B14-4968-BB46-BC3C-9A32340DD918}"/>
                </a:ext>
              </a:extLst>
            </p:cNvPr>
            <p:cNvSpPr txBox="1"/>
            <p:nvPr/>
          </p:nvSpPr>
          <p:spPr>
            <a:xfrm rot="16200000">
              <a:off x="8273925" y="4849663"/>
              <a:ext cx="154043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Evaluate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FDDF26-00B6-BB4A-A8A5-04B31A121F60}"/>
                </a:ext>
              </a:extLst>
            </p:cNvPr>
            <p:cNvSpPr txBox="1"/>
            <p:nvPr/>
          </p:nvSpPr>
          <p:spPr>
            <a:xfrm>
              <a:off x="4190838" y="4634997"/>
              <a:ext cx="4668638" cy="11695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Contract with delivery bodies / employ staff</a:t>
              </a:r>
            </a:p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Prepare register of natural &amp; cultural capital</a:t>
              </a:r>
            </a:p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Roll out Good Farming and Enhanced Benefits measures</a:t>
              </a:r>
            </a:p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Enter agreements</a:t>
              </a:r>
            </a:p>
            <a:p>
              <a:pPr marL="152400" indent="-152400">
                <a:buFont typeface="Arial" panose="020B0604020202020204" pitchFamily="34" charset="0"/>
                <a:buChar char="•"/>
              </a:pPr>
              <a:r>
                <a:rPr lang="en-GB" sz="1400" dirty="0"/>
                <a:t>Monitor results and feedback</a:t>
              </a: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4619A05-7858-D144-89D0-1C90EB62A695}"/>
                </a:ext>
              </a:extLst>
            </p:cNvPr>
            <p:cNvSpPr/>
            <p:nvPr/>
          </p:nvSpPr>
          <p:spPr>
            <a:xfrm>
              <a:off x="1181378" y="4191637"/>
              <a:ext cx="8129483" cy="1695230"/>
            </a:xfrm>
            <a:prstGeom prst="roundRect">
              <a:avLst>
                <a:gd name="adj" fmla="val 4855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84652" y="1672080"/>
            <a:ext cx="143758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Bid for development funding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0784" y="1672080"/>
            <a:ext cx="1213813" cy="830997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 LEAVES THE EU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C2E9B-66D7-954F-8546-FBCE18F80232}"/>
              </a:ext>
            </a:extLst>
          </p:cNvPr>
          <p:cNvSpPr txBox="1"/>
          <p:nvPr/>
        </p:nvSpPr>
        <p:spPr>
          <a:xfrm>
            <a:off x="1134191" y="4013333"/>
            <a:ext cx="233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Our intended plan:</a:t>
            </a:r>
          </a:p>
        </p:txBody>
      </p:sp>
    </p:spTree>
    <p:extLst>
      <p:ext uri="{BB962C8B-B14F-4D97-AF65-F5344CB8AC3E}">
        <p14:creationId xmlns:p14="http://schemas.microsoft.com/office/powerpoint/2010/main" val="30790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2D003A-9E7B-6A47-92A9-41239B47D4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950" y="1921477"/>
            <a:ext cx="3594100" cy="280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FA0CE-1B5E-334D-B053-538FA8D2D4CA}"/>
              </a:ext>
            </a:extLst>
          </p:cNvPr>
          <p:cNvSpPr txBox="1"/>
          <p:nvPr/>
        </p:nvSpPr>
        <p:spPr>
          <a:xfrm>
            <a:off x="3155950" y="4884516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bg1">
                    <a:lumMod val="50000"/>
                  </a:schemeClr>
                </a:solidFill>
              </a:rPr>
              <a:t>www.rural-focus.co.uk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E1AF9C-000E-6E44-B8D2-0D87729FA3C5}"/>
              </a:ext>
            </a:extLst>
          </p:cNvPr>
          <p:cNvSpPr/>
          <p:nvPr/>
        </p:nvSpPr>
        <p:spPr>
          <a:xfrm>
            <a:off x="462987" y="300942"/>
            <a:ext cx="8924081" cy="105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1475-9F5F-F540-8958-99D43948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980C0-B65F-B446-885E-719C84B5E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Like all other areas of England, Exmoor receives support through the EU Common Agricultural Policy / RDP:</a:t>
            </a:r>
          </a:p>
          <a:p>
            <a:pPr lvl="1">
              <a:lnSpc>
                <a:spcPct val="100000"/>
              </a:lnSpc>
              <a:tabLst>
                <a:tab pos="6708775" algn="l"/>
              </a:tabLst>
            </a:pPr>
            <a:r>
              <a:rPr lang="en-GB" dirty="0"/>
              <a:t>Basic Payment Scheme payments to farmers:	£9.4 M</a:t>
            </a:r>
          </a:p>
          <a:p>
            <a:pPr lvl="1">
              <a:lnSpc>
                <a:spcPct val="100000"/>
              </a:lnSpc>
              <a:tabLst>
                <a:tab pos="6708775" algn="l"/>
              </a:tabLst>
            </a:pPr>
            <a:r>
              <a:rPr lang="en-GB" dirty="0" err="1"/>
              <a:t>Agri</a:t>
            </a:r>
            <a:r>
              <a:rPr lang="en-GB" dirty="0"/>
              <a:t>-environment agreements:	£4.0 M</a:t>
            </a:r>
          </a:p>
          <a:p>
            <a:pPr lvl="1">
              <a:lnSpc>
                <a:spcPct val="100000"/>
              </a:lnSpc>
              <a:tabLst>
                <a:tab pos="6708775" algn="l"/>
              </a:tabLst>
            </a:pPr>
            <a:r>
              <a:rPr lang="en-GB" dirty="0"/>
              <a:t>Forestry grants: 	£0.3 M</a:t>
            </a:r>
          </a:p>
          <a:p>
            <a:pPr lvl="1">
              <a:lnSpc>
                <a:spcPct val="100000"/>
              </a:lnSpc>
              <a:tabLst>
                <a:tab pos="6708775" algn="l"/>
              </a:tabLst>
            </a:pPr>
            <a:r>
              <a:rPr lang="en-GB" dirty="0"/>
              <a:t>Rural Productivity Scheme grants: 	£0.6 M</a:t>
            </a:r>
          </a:p>
          <a:p>
            <a:pPr>
              <a:tabLst>
                <a:tab pos="7373938" algn="l"/>
              </a:tabLst>
            </a:pPr>
            <a:r>
              <a:rPr lang="en-GB" dirty="0"/>
              <a:t>This money underpins farming on Exmoor and supports vital natural capital and public benefits </a:t>
            </a:r>
          </a:p>
          <a:p>
            <a:pPr>
              <a:tabLst>
                <a:tab pos="7373938" algn="l"/>
              </a:tabLst>
            </a:pPr>
            <a:r>
              <a:rPr lang="en-GB" dirty="0"/>
              <a:t>Following Brexit, these scheme will not longer apply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84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6092-4500-8949-936B-1E8D0E80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8"/>
            <a:ext cx="8537852" cy="805496"/>
          </a:xfrm>
        </p:spPr>
        <p:txBody>
          <a:bodyPr/>
          <a:lstStyle/>
          <a:p>
            <a:r>
              <a:rPr lang="en-GB" dirty="0"/>
              <a:t>Agricultural support and farm incomes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7B5CC-A4B3-674F-ADDC-63938A786C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9" y="1516784"/>
            <a:ext cx="8537852" cy="430718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40F30-33A3-5749-8F32-8CE4326C1DA3}"/>
              </a:ext>
            </a:extLst>
          </p:cNvPr>
          <p:cNvSpPr txBox="1"/>
          <p:nvPr/>
        </p:nvSpPr>
        <p:spPr>
          <a:xfrm>
            <a:off x="681039" y="6006661"/>
            <a:ext cx="853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Farm Business Survey © Rural Business Research, Cambridge</a:t>
            </a:r>
          </a:p>
        </p:txBody>
      </p:sp>
    </p:spTree>
    <p:extLst>
      <p:ext uri="{BB962C8B-B14F-4D97-AF65-F5344CB8AC3E}">
        <p14:creationId xmlns:p14="http://schemas.microsoft.com/office/powerpoint/2010/main" val="339485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21AE-BFA1-3442-B8F9-53692099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Government’s intentions (England)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2FC4-229E-0D41-9158-3F9032E21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1650" indent="-361950"/>
            <a:r>
              <a:rPr lang="en-GB" dirty="0"/>
              <a:t>Overall level of farm support maintained until 2022</a:t>
            </a:r>
          </a:p>
          <a:p>
            <a:pPr marL="501650" indent="-361950"/>
            <a:r>
              <a:rPr lang="en-GB" dirty="0"/>
              <a:t>Transition period (2019-2024?), moving to public payments for public goods</a:t>
            </a:r>
          </a:p>
          <a:p>
            <a:pPr marL="501650" indent="-361950"/>
            <a:r>
              <a:rPr lang="en-GB" dirty="0"/>
              <a:t>Top-slicing of BPS from 2020 to fund new approaches</a:t>
            </a:r>
          </a:p>
          <a:p>
            <a:pPr marL="501650" indent="-361950"/>
            <a:r>
              <a:rPr lang="en-GB" dirty="0"/>
              <a:t>Commitment to ‘new environmental land management system’ consisting of a universal ’broadly accessible’ scheme and a higher tier targeted scheme</a:t>
            </a:r>
          </a:p>
          <a:p>
            <a:pPr marL="501650" indent="-361950"/>
            <a:r>
              <a:rPr lang="en-GB" dirty="0"/>
              <a:t>Local pilots in 2020-21, for wider roll out in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05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FB0B-C624-B04F-AC16-546ABA8A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Exmoor’s Ambition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BA17-417F-DE4F-9965-0DB61215C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Our ambition is:</a:t>
            </a:r>
          </a:p>
          <a:p>
            <a:pPr lvl="0">
              <a:spcBef>
                <a:spcPts val="1800"/>
              </a:spcBef>
            </a:pPr>
            <a:r>
              <a:rPr lang="en-GB" dirty="0"/>
              <a:t>To build on the productive working relationships on Exmoor to </a:t>
            </a:r>
            <a:r>
              <a:rPr lang="en-GB" b="1" dirty="0"/>
              <a:t>develop a locally-delivered mechanism</a:t>
            </a:r>
            <a:r>
              <a:rPr lang="en-GB" dirty="0"/>
              <a:t>;</a:t>
            </a:r>
          </a:p>
          <a:p>
            <a:pPr lvl="0">
              <a:spcBef>
                <a:spcPts val="1800"/>
              </a:spcBef>
            </a:pPr>
            <a:r>
              <a:rPr lang="en-GB" dirty="0"/>
              <a:t>To </a:t>
            </a:r>
            <a:r>
              <a:rPr lang="en-GB" b="1" dirty="0"/>
              <a:t>deliver the Government’s 25 Year Environment Plan and the National Park Partnership Plan</a:t>
            </a:r>
            <a:r>
              <a:rPr lang="en-GB" dirty="0"/>
              <a:t>; </a:t>
            </a:r>
          </a:p>
          <a:p>
            <a:pPr>
              <a:spcBef>
                <a:spcPts val="1800"/>
              </a:spcBef>
            </a:pPr>
            <a:r>
              <a:rPr lang="en-GB" dirty="0"/>
              <a:t>To </a:t>
            </a:r>
            <a:r>
              <a:rPr lang="en-GB" b="1" dirty="0"/>
              <a:t>demonstrate to others </a:t>
            </a:r>
            <a:r>
              <a:rPr lang="en-GB" dirty="0"/>
              <a:t>the value of approaches piloted on Exmoor.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dirty="0"/>
              <a:t>One of seven proposals submitted to Defra in March by National Parks</a:t>
            </a:r>
          </a:p>
        </p:txBody>
      </p:sp>
    </p:spTree>
    <p:extLst>
      <p:ext uri="{BB962C8B-B14F-4D97-AF65-F5344CB8AC3E}">
        <p14:creationId xmlns:p14="http://schemas.microsoft.com/office/powerpoint/2010/main" val="29543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322797" cy="805496"/>
          </a:xfrm>
        </p:spPr>
        <p:txBody>
          <a:bodyPr/>
          <a:lstStyle/>
          <a:p>
            <a:r>
              <a:rPr lang="en-GB" dirty="0"/>
              <a:t>The DNA – How Exmoor got here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0238" y="1469312"/>
            <a:ext cx="8598572" cy="1044000"/>
            <a:chOff x="630238" y="2176796"/>
            <a:chExt cx="8598572" cy="1044000"/>
          </a:xfrm>
        </p:grpSpPr>
        <p:sp>
          <p:nvSpPr>
            <p:cNvPr id="4" name="Rectangle 3"/>
            <p:cNvSpPr/>
            <p:nvPr/>
          </p:nvSpPr>
          <p:spPr>
            <a:xfrm>
              <a:off x="630238" y="2426850"/>
              <a:ext cx="2592000" cy="540000"/>
            </a:xfrm>
            <a:prstGeom prst="rect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2015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48597" y="2426849"/>
              <a:ext cx="2592000" cy="540000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/>
                <a:t>2016</a:t>
              </a:r>
              <a:endParaRPr lang="en-GB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74214" y="2426849"/>
              <a:ext cx="2592000" cy="540000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2017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8499831" y="2176796"/>
              <a:ext cx="728979" cy="1044000"/>
            </a:xfrm>
            <a:prstGeom prst="rightArrow">
              <a:avLst>
                <a:gd name="adj1" fmla="val 52780"/>
                <a:gd name="adj2" fmla="val 5796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/>
                <a:t>‘18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CB10563-9DD1-0F4C-A042-7E8CD7BEFD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4795">
            <a:off x="307185" y="4166915"/>
            <a:ext cx="1014407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88FCE1-11E7-BC43-B760-7D57B763E6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3154">
            <a:off x="980580" y="3607145"/>
            <a:ext cx="1016123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53D27-549A-664A-96B7-8845D94C2A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022">
            <a:off x="1428057" y="2789404"/>
            <a:ext cx="1015568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79519B5-6F4B-8643-A46A-99A1D20B9F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3791">
            <a:off x="2062464" y="3794547"/>
            <a:ext cx="1017540" cy="14079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 rot="16200000">
            <a:off x="3379568" y="3239536"/>
            <a:ext cx="2279637" cy="749099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BREXIT REFERENDUM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E820B9C-B59E-8A4D-8B06-21DC718113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760">
            <a:off x="5079306" y="2472532"/>
            <a:ext cx="1019054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1C673-7D53-B24E-99CD-DA7F8B4C92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4943">
            <a:off x="5933693" y="2502877"/>
            <a:ext cx="1015805" cy="144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9FD45D-1B18-3F48-9F7B-1A7F27F68F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382" y="3574770"/>
            <a:ext cx="1014511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E0C457-F7CD-B64B-89B8-9B1F7D70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459">
            <a:off x="5575139" y="4680160"/>
            <a:ext cx="1030747" cy="14800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513DB4-82EE-004B-AB53-D7E8266BF3B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1997">
            <a:off x="3649313" y="4203726"/>
            <a:ext cx="1015989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10A62D-976A-2746-A466-7769AB7A9E2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058">
            <a:off x="3044442" y="4546822"/>
            <a:ext cx="1016711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1D3552-C02E-AA4C-9D5D-A319F52285F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350">
            <a:off x="6714570" y="3659809"/>
            <a:ext cx="996732" cy="14096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8EBC2C-B15A-7E46-A7A7-11867015AAA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735" y="2980431"/>
            <a:ext cx="1903314" cy="2693428"/>
          </a:xfrm>
          <a:prstGeom prst="rect">
            <a:avLst/>
          </a:prstGeom>
          <a:effectLst>
            <a:outerShdw blurRad="50800" dist="76200" dir="276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AEF70C-981E-2844-B398-A3B27A0ACC4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3531">
            <a:off x="3503344" y="5090543"/>
            <a:ext cx="1011933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F106A7-EDBE-234D-A60C-E2C2773F6D8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0756">
            <a:off x="4159631" y="4643678"/>
            <a:ext cx="1014130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6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8A96-39AB-9841-82FF-D96EDB9E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Goals </a:t>
            </a:r>
            <a:r>
              <a:rPr lang="en-GB" sz="2000" b="0" dirty="0"/>
              <a:t>(from the National Park Partnership Plan)</a:t>
            </a:r>
            <a:endParaRPr lang="en-GB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8F896-B2BC-2945-B564-F4D767D226AE}"/>
              </a:ext>
            </a:extLst>
          </p:cNvPr>
          <p:cNvSpPr/>
          <p:nvPr/>
        </p:nvSpPr>
        <p:spPr>
          <a:xfrm>
            <a:off x="659892" y="2162524"/>
            <a:ext cx="2700000" cy="39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0000" indent="-1800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More people enjoy Exmoor, are inspired, get involved, and learn about its special qualities.</a:t>
            </a:r>
          </a:p>
          <a:p>
            <a:pPr marL="180000" indent="-1800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Exmoor has a first class rights of way network offering more and better experiences for people who want to explore and enjoy the National Park.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F65DB-9C68-144D-A784-5178AE737F26}"/>
              </a:ext>
            </a:extLst>
          </p:cNvPr>
          <p:cNvSpPr/>
          <p:nvPr/>
        </p:nvSpPr>
        <p:spPr>
          <a:xfrm>
            <a:off x="3596658" y="2162525"/>
            <a:ext cx="2700000" cy="39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0000" lvl="0" indent="-1800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Exmoor’s farmers supported to provide healthy food and good quality timber, ensuring that Exmoor’s landscapes are cared for.</a:t>
            </a:r>
            <a:endParaRPr lang="en-US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local economy is more sustainable with increased innovation, entrepreneurship and improved prospects.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4441C-EB6F-C546-991D-CDD7B1D7F5EF}"/>
              </a:ext>
            </a:extLst>
          </p:cNvPr>
          <p:cNvSpPr/>
          <p:nvPr/>
        </p:nvSpPr>
        <p:spPr>
          <a:xfrm>
            <a:off x="6540098" y="2162524"/>
            <a:ext cx="2700000" cy="39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Exmoor’s landscapes are celebrated, conserved and enhanced.</a:t>
            </a:r>
            <a:endParaRPr lang="en-US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historic environment is better understood &amp; protected. </a:t>
            </a:r>
          </a:p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Exmoor is richer in wildlife.  Habitats are in good condition, expanded, connected, and support more species.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0BD23-E9DC-3F4A-ABDE-7B804B26E7DD}"/>
              </a:ext>
            </a:extLst>
          </p:cNvPr>
          <p:cNvSpPr/>
          <p:nvPr/>
        </p:nvSpPr>
        <p:spPr>
          <a:xfrm>
            <a:off x="659892" y="1410908"/>
            <a:ext cx="2700000" cy="6607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For 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B924F8-4233-BB45-BFD4-40E9CDE7E8DD}"/>
              </a:ext>
            </a:extLst>
          </p:cNvPr>
          <p:cNvSpPr/>
          <p:nvPr/>
        </p:nvSpPr>
        <p:spPr>
          <a:xfrm>
            <a:off x="3596658" y="1410910"/>
            <a:ext cx="2700000" cy="660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For Prosperity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C939B-C6A6-604B-A023-15E78A9D7216}"/>
              </a:ext>
            </a:extLst>
          </p:cNvPr>
          <p:cNvSpPr/>
          <p:nvPr/>
        </p:nvSpPr>
        <p:spPr>
          <a:xfrm>
            <a:off x="6540098" y="1410909"/>
            <a:ext cx="2700000" cy="660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For Place</a:t>
            </a:r>
          </a:p>
        </p:txBody>
      </p:sp>
    </p:spTree>
    <p:extLst>
      <p:ext uri="{BB962C8B-B14F-4D97-AF65-F5344CB8AC3E}">
        <p14:creationId xmlns:p14="http://schemas.microsoft.com/office/powerpoint/2010/main" val="14701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92" y="1441681"/>
            <a:ext cx="8912905" cy="48856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Justified by the full range of public benefits </a:t>
            </a:r>
            <a:r>
              <a:rPr lang="mr-IN" dirty="0"/>
              <a:t>–</a:t>
            </a:r>
            <a:r>
              <a:rPr lang="en-US" dirty="0"/>
              <a:t> rewards and incentivizes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Addressing big challenges </a:t>
            </a:r>
            <a:r>
              <a:rPr lang="mr-IN" dirty="0"/>
              <a:t>–</a:t>
            </a:r>
            <a:r>
              <a:rPr lang="en-GB" dirty="0"/>
              <a:t> t</a:t>
            </a:r>
            <a:r>
              <a:rPr lang="en-US" dirty="0" err="1"/>
              <a:t>ransformational</a:t>
            </a:r>
            <a:endParaRPr lang="en-US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Led by results </a:t>
            </a:r>
            <a:r>
              <a:rPr lang="mr-IN" dirty="0"/>
              <a:t>–</a:t>
            </a:r>
            <a:r>
              <a:rPr lang="en-US" b="1" dirty="0"/>
              <a:t> </a:t>
            </a:r>
            <a:r>
              <a:rPr lang="en-US" dirty="0"/>
              <a:t>not driven by prescriptions</a:t>
            </a:r>
          </a:p>
          <a:p>
            <a:pPr marL="457200" indent="-45720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Uses the concept of Natural Capital </a:t>
            </a:r>
            <a:r>
              <a:rPr lang="en-US" dirty="0"/>
              <a:t>to </a:t>
            </a:r>
            <a:r>
              <a:rPr lang="en-US" dirty="0" err="1"/>
              <a:t>recognise</a:t>
            </a:r>
            <a:r>
              <a:rPr lang="en-US" dirty="0"/>
              <a:t> what’s important – including cultural and social capital </a:t>
            </a:r>
          </a:p>
          <a:p>
            <a:pPr marL="457200" indent="-457200"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Steered by local people</a:t>
            </a:r>
            <a:r>
              <a:rPr lang="en-US" dirty="0"/>
              <a:t>, including participants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3D54AD-03F2-8F4F-82CA-8BD04C2A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413816"/>
            <a:ext cx="7937182" cy="70749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Design principles and points of difference</a:t>
            </a:r>
          </a:p>
        </p:txBody>
      </p:sp>
    </p:spTree>
    <p:extLst>
      <p:ext uri="{BB962C8B-B14F-4D97-AF65-F5344CB8AC3E}">
        <p14:creationId xmlns:p14="http://schemas.microsoft.com/office/powerpoint/2010/main" val="286121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4FA5-2BA4-D344-8EAB-CA4313C3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73768"/>
            <a:ext cx="7937182" cy="796855"/>
          </a:xfrm>
          <a:noFill/>
        </p:spPr>
        <p:txBody>
          <a:bodyPr/>
          <a:lstStyle/>
          <a:p>
            <a:r>
              <a:rPr lang="en-GB" dirty="0"/>
              <a:t>Branding of Exmoor (not just funding)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9DFEC-2F97-884A-925F-0132B6A5D8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53" y="1231572"/>
            <a:ext cx="8103898" cy="5394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782A6B-F58B-1549-92B4-804E2E34A142}"/>
              </a:ext>
            </a:extLst>
          </p:cNvPr>
          <p:cNvSpPr txBox="1"/>
          <p:nvPr/>
        </p:nvSpPr>
        <p:spPr>
          <a:xfrm>
            <a:off x="890753" y="5456162"/>
            <a:ext cx="8103897" cy="116955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289050" indent="-2651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Changing perceptions – Telling the whole Exmoor story</a:t>
            </a:r>
          </a:p>
          <a:p>
            <a:pPr marL="1289050" indent="-2651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Earning a premium price for a premium place</a:t>
            </a:r>
          </a:p>
          <a:p>
            <a:pPr marL="1289050" indent="-2651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Making Exmoor even more mouth watering</a:t>
            </a:r>
          </a:p>
        </p:txBody>
      </p:sp>
    </p:spTree>
    <p:extLst>
      <p:ext uri="{BB962C8B-B14F-4D97-AF65-F5344CB8AC3E}">
        <p14:creationId xmlns:p14="http://schemas.microsoft.com/office/powerpoint/2010/main" val="11254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1828</TotalTime>
  <Words>689</Words>
  <Application>Microsoft Macintosh PowerPoint</Application>
  <PresentationFormat>A4 Paper (210x297 mm)</PresentationFormat>
  <Paragraphs>98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Candara</vt:lpstr>
      <vt:lpstr>Mangal</vt:lpstr>
      <vt:lpstr>Times New Roman</vt:lpstr>
      <vt:lpstr>Office Theme</vt:lpstr>
      <vt:lpstr>PowerPoint Presentation</vt:lpstr>
      <vt:lpstr>Current situation</vt:lpstr>
      <vt:lpstr>Agricultural support and farm incomes</vt:lpstr>
      <vt:lpstr>Government’s intentions (England)</vt:lpstr>
      <vt:lpstr>Exmoor’s Ambition</vt:lpstr>
      <vt:lpstr>The DNA – How Exmoor got here</vt:lpstr>
      <vt:lpstr>Goals (from the National Park Partnership Plan)</vt:lpstr>
      <vt:lpstr>Design principles and points of difference</vt:lpstr>
      <vt:lpstr>Branding of Exmoor (not just funding)</vt:lpstr>
      <vt:lpstr>Two types of incentive</vt:lpstr>
      <vt:lpstr>Exmoor’s Ambition – Before and After</vt:lpstr>
      <vt:lpstr>Timeline – What next?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Deane</dc:creator>
  <cp:lastModifiedBy>Robert Deane</cp:lastModifiedBy>
  <cp:revision>136</cp:revision>
  <cp:lastPrinted>2018-03-06T11:07:22Z</cp:lastPrinted>
  <dcterms:created xsi:type="dcterms:W3CDTF">2017-10-12T13:32:06Z</dcterms:created>
  <dcterms:modified xsi:type="dcterms:W3CDTF">2018-05-01T10:53:40Z</dcterms:modified>
</cp:coreProperties>
</file>