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05" r:id="rId2"/>
    <p:sldId id="500" r:id="rId3"/>
    <p:sldId id="504" r:id="rId4"/>
    <p:sldId id="505" r:id="rId5"/>
    <p:sldId id="515" r:id="rId6"/>
    <p:sldId id="506" r:id="rId7"/>
    <p:sldId id="509" r:id="rId8"/>
    <p:sldId id="510" r:id="rId9"/>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99719FDD-22BF-48A6-ABA6-1D744F419FED}">
          <p14:sldIdLst>
            <p14:sldId id="405"/>
            <p14:sldId id="500"/>
            <p14:sldId id="504"/>
            <p14:sldId id="505"/>
            <p14:sldId id="515"/>
            <p14:sldId id="506"/>
            <p14:sldId id="509"/>
            <p14:sldId id="510"/>
          </p14:sldIdLst>
        </p14:section>
        <p14:section name="Untitled Section" id="{4A87FF2A-C687-4D5B-84A7-71629EA9F48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BB6C"/>
    <a:srgbClr val="5FC4EC"/>
    <a:srgbClr val="FFE540"/>
    <a:srgbClr val="0C2C7F"/>
    <a:srgbClr val="88A6C2"/>
    <a:srgbClr val="797558"/>
    <a:srgbClr val="BBB7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41" autoAdjust="0"/>
  </p:normalViewPr>
  <p:slideViewPr>
    <p:cSldViewPr>
      <p:cViewPr varScale="1">
        <p:scale>
          <a:sx n="53" d="100"/>
          <a:sy n="53" d="100"/>
        </p:scale>
        <p:origin x="-912" y="-102"/>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orient="horz" pos="3127"/>
        <p:guide pos="216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EE76061-0B91-4DBF-A20D-D4DB8EBC2518}" type="datetimeFigureOut">
              <a:rPr lang="en-GB" smtClean="0"/>
              <a:pPr/>
              <a:t>14/03/2018</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7E66BDCC-DD83-483D-90E6-CBEC81A8685E}" type="slidenum">
              <a:rPr lang="en-GB" smtClean="0"/>
              <a:pPr/>
              <a:t>‹#›</a:t>
            </a:fld>
            <a:endParaRPr lang="en-GB"/>
          </a:p>
        </p:txBody>
      </p:sp>
    </p:spTree>
    <p:extLst>
      <p:ext uri="{BB962C8B-B14F-4D97-AF65-F5344CB8AC3E}">
        <p14:creationId xmlns:p14="http://schemas.microsoft.com/office/powerpoint/2010/main" val="3947936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11F86B-0969-4A1D-9FD4-FBE250BE321C}" type="datetimeFigureOut">
              <a:rPr lang="en-GB" smtClean="0"/>
              <a:pPr/>
              <a:t>14/03/2018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F7D5CB3-72A6-4983-9F7F-BEC3A548DF31}" type="slidenum">
              <a:rPr lang="en-GB" smtClean="0"/>
              <a:pPr/>
              <a:t>‹#›</a:t>
            </a:fld>
            <a:endParaRPr lang="en-GB"/>
          </a:p>
        </p:txBody>
      </p:sp>
    </p:spTree>
    <p:extLst>
      <p:ext uri="{BB962C8B-B14F-4D97-AF65-F5344CB8AC3E}">
        <p14:creationId xmlns:p14="http://schemas.microsoft.com/office/powerpoint/2010/main" val="1788181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7D5CB3-72A6-4983-9F7F-BEC3A548DF31}" type="slidenum">
              <a:rPr lang="en-GB" smtClean="0"/>
              <a:pPr/>
              <a:t>4</a:t>
            </a:fld>
            <a:endParaRPr lang="en-GB"/>
          </a:p>
        </p:txBody>
      </p:sp>
    </p:spTree>
    <p:extLst>
      <p:ext uri="{BB962C8B-B14F-4D97-AF65-F5344CB8AC3E}">
        <p14:creationId xmlns:p14="http://schemas.microsoft.com/office/powerpoint/2010/main" val="2805242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69" descr="beacon quay"/>
          <p:cNvPicPr>
            <a:picLocks noChangeAspect="1" noChangeArrowheads="1"/>
          </p:cNvPicPr>
          <p:nvPr/>
        </p:nvPicPr>
        <p:blipFill>
          <a:blip r:embed="rId2" cstate="print"/>
          <a:srcRect t="20001"/>
          <a:stretch>
            <a:fillRect/>
          </a:stretch>
        </p:blipFill>
        <p:spPr bwMode="auto">
          <a:xfrm>
            <a:off x="0" y="0"/>
            <a:ext cx="9144000" cy="4876800"/>
          </a:xfrm>
          <a:prstGeom prst="rect">
            <a:avLst/>
          </a:prstGeom>
          <a:noFill/>
          <a:ln w="9525">
            <a:noFill/>
            <a:miter lim="800000"/>
            <a:headEnd/>
            <a:tailEnd/>
          </a:ln>
        </p:spPr>
      </p:pic>
      <p:sp>
        <p:nvSpPr>
          <p:cNvPr id="5" name="Rectangle 39"/>
          <p:cNvSpPr>
            <a:spLocks noChangeArrowheads="1"/>
          </p:cNvSpPr>
          <p:nvPr/>
        </p:nvSpPr>
        <p:spPr bwMode="auto">
          <a:xfrm>
            <a:off x="0" y="4365625"/>
            <a:ext cx="9144000" cy="2492375"/>
          </a:xfrm>
          <a:prstGeom prst="rect">
            <a:avLst/>
          </a:prstGeom>
          <a:solidFill>
            <a:srgbClr val="0C2C7F"/>
          </a:solidFill>
          <a:ln w="9525">
            <a:noFill/>
            <a:miter lim="800000"/>
            <a:headEnd/>
            <a:tailEnd/>
          </a:ln>
          <a:effectLst/>
        </p:spPr>
        <p:txBody>
          <a:bodyPr wrap="none" anchor="ctr"/>
          <a:lstStyle/>
          <a:p>
            <a:pPr>
              <a:defRPr/>
            </a:pPr>
            <a:endParaRPr lang="en-GB"/>
          </a:p>
        </p:txBody>
      </p:sp>
      <p:pic>
        <p:nvPicPr>
          <p:cNvPr id="7" name="Picture 38" descr="TDA_rev.png"/>
          <p:cNvPicPr>
            <a:picLocks noChangeAspect="1"/>
          </p:cNvPicPr>
          <p:nvPr/>
        </p:nvPicPr>
        <p:blipFill>
          <a:blip r:embed="rId3" cstate="print"/>
          <a:srcRect/>
          <a:stretch>
            <a:fillRect/>
          </a:stretch>
        </p:blipFill>
        <p:spPr bwMode="auto">
          <a:xfrm>
            <a:off x="250825" y="5908675"/>
            <a:ext cx="1225550" cy="804863"/>
          </a:xfrm>
          <a:prstGeom prst="rect">
            <a:avLst/>
          </a:prstGeom>
          <a:noFill/>
          <a:ln w="9525">
            <a:noFill/>
            <a:miter lim="800000"/>
            <a:headEnd/>
            <a:tailEnd/>
          </a:ln>
        </p:spPr>
      </p:pic>
      <p:sp>
        <p:nvSpPr>
          <p:cNvPr id="3075" name="Rectangle 3"/>
          <p:cNvSpPr>
            <a:spLocks noGrp="1" noChangeArrowheads="1"/>
          </p:cNvSpPr>
          <p:nvPr>
            <p:ph type="subTitle" idx="1"/>
          </p:nvPr>
        </p:nvSpPr>
        <p:spPr>
          <a:xfrm>
            <a:off x="2268538" y="5661025"/>
            <a:ext cx="6400800" cy="554038"/>
          </a:xfrm>
        </p:spPr>
        <p:txBody>
          <a:bodyPr/>
          <a:lstStyle>
            <a:lvl1pPr marL="0" indent="0" algn="r">
              <a:buFontTx/>
              <a:buNone/>
              <a:defRPr>
                <a:solidFill>
                  <a:srgbClr val="FFE540"/>
                </a:solidFill>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9100"/>
            <a:ext cx="2057400" cy="52419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19100"/>
            <a:ext cx="6019800" cy="5241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060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457200" y="1600200"/>
            <a:ext cx="8229600" cy="4060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1" name="Rectangle 7"/>
          <p:cNvSpPr>
            <a:spLocks noChangeArrowheads="1"/>
          </p:cNvSpPr>
          <p:nvPr/>
        </p:nvSpPr>
        <p:spPr bwMode="auto">
          <a:xfrm>
            <a:off x="0" y="5949950"/>
            <a:ext cx="9144000" cy="908050"/>
          </a:xfrm>
          <a:prstGeom prst="rect">
            <a:avLst/>
          </a:prstGeom>
          <a:solidFill>
            <a:srgbClr val="0C2C7F"/>
          </a:solidFill>
          <a:ln w="9525">
            <a:noFill/>
            <a:miter lim="800000"/>
            <a:headEnd/>
            <a:tailEnd/>
          </a:ln>
          <a:effectLst/>
        </p:spPr>
        <p:txBody>
          <a:bodyPr wrap="none" anchor="ctr"/>
          <a:lstStyle/>
          <a:p>
            <a:pPr>
              <a:defRPr/>
            </a:pPr>
            <a:endParaRPr lang="en-GB"/>
          </a:p>
        </p:txBody>
      </p:sp>
      <p:sp>
        <p:nvSpPr>
          <p:cNvPr id="1027" name="Rectangle 2"/>
          <p:cNvSpPr>
            <a:spLocks noGrp="1" noChangeArrowheads="1"/>
          </p:cNvSpPr>
          <p:nvPr>
            <p:ph type="title"/>
          </p:nvPr>
        </p:nvSpPr>
        <p:spPr bwMode="auto">
          <a:xfrm>
            <a:off x="457200" y="419100"/>
            <a:ext cx="8229600" cy="9223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GB" smtClean="0"/>
          </a:p>
        </p:txBody>
      </p:sp>
      <p:sp>
        <p:nvSpPr>
          <p:cNvPr id="1088" name="Line 64"/>
          <p:cNvSpPr>
            <a:spLocks noChangeShapeType="1"/>
          </p:cNvSpPr>
          <p:nvPr/>
        </p:nvSpPr>
        <p:spPr bwMode="auto">
          <a:xfrm>
            <a:off x="0" y="1268413"/>
            <a:ext cx="9144000" cy="0"/>
          </a:xfrm>
          <a:prstGeom prst="line">
            <a:avLst/>
          </a:prstGeom>
          <a:noFill/>
          <a:ln w="76200">
            <a:solidFill>
              <a:srgbClr val="0C2C7F"/>
            </a:solidFill>
            <a:round/>
            <a:headEnd/>
            <a:tailEnd/>
          </a:ln>
          <a:effectLst/>
        </p:spPr>
        <p:txBody>
          <a:bodyPr/>
          <a:lstStyle/>
          <a:p>
            <a:pPr>
              <a:defRPr/>
            </a:pPr>
            <a:endParaRPr lang="en-GB"/>
          </a:p>
        </p:txBody>
      </p:sp>
      <p:sp>
        <p:nvSpPr>
          <p:cNvPr id="1089" name="Text Box 65"/>
          <p:cNvSpPr txBox="1">
            <a:spLocks noChangeArrowheads="1"/>
          </p:cNvSpPr>
          <p:nvPr/>
        </p:nvSpPr>
        <p:spPr bwMode="auto">
          <a:xfrm>
            <a:off x="3492500" y="6388100"/>
            <a:ext cx="5400675" cy="304800"/>
          </a:xfrm>
          <a:prstGeom prst="rect">
            <a:avLst/>
          </a:prstGeom>
          <a:noFill/>
          <a:ln w="9525">
            <a:noFill/>
            <a:miter lim="800000"/>
            <a:headEnd/>
            <a:tailEnd/>
          </a:ln>
          <a:effectLst/>
        </p:spPr>
        <p:txBody>
          <a:bodyPr>
            <a:spAutoFit/>
          </a:bodyPr>
          <a:lstStyle/>
          <a:p>
            <a:pPr algn="r">
              <a:spcBef>
                <a:spcPct val="50000"/>
              </a:spcBef>
              <a:defRPr/>
            </a:pPr>
            <a:r>
              <a:rPr lang="en-GB" sz="1400" b="1">
                <a:solidFill>
                  <a:srgbClr val="FFE540"/>
                </a:solidFill>
              </a:rPr>
              <a:t>www.torbaydevelopmentagency.co.uk</a:t>
            </a:r>
          </a:p>
        </p:txBody>
      </p:sp>
      <p:pic>
        <p:nvPicPr>
          <p:cNvPr id="2" name="Picture 35" descr="TDA_rev.png"/>
          <p:cNvPicPr>
            <a:picLocks noChangeAspect="1"/>
          </p:cNvPicPr>
          <p:nvPr/>
        </p:nvPicPr>
        <p:blipFill>
          <a:blip r:embed="rId13" cstate="print"/>
          <a:srcRect/>
          <a:stretch>
            <a:fillRect/>
          </a:stretch>
        </p:blipFill>
        <p:spPr bwMode="auto">
          <a:xfrm>
            <a:off x="179388" y="6092825"/>
            <a:ext cx="950912" cy="6254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l" rtl="0" eaLnBrk="1" fontAlgn="base" hangingPunct="1">
        <a:spcBef>
          <a:spcPct val="0"/>
        </a:spcBef>
        <a:spcAft>
          <a:spcPct val="0"/>
        </a:spcAft>
        <a:defRPr sz="3600" b="1">
          <a:solidFill>
            <a:srgbClr val="5FC4EC"/>
          </a:solidFill>
          <a:latin typeface="+mj-lt"/>
          <a:ea typeface="+mj-ea"/>
          <a:cs typeface="+mj-cs"/>
        </a:defRPr>
      </a:lvl1pPr>
      <a:lvl2pPr algn="l" rtl="0" eaLnBrk="1" fontAlgn="base" hangingPunct="1">
        <a:spcBef>
          <a:spcPct val="0"/>
        </a:spcBef>
        <a:spcAft>
          <a:spcPct val="0"/>
        </a:spcAft>
        <a:defRPr sz="3600" b="1">
          <a:solidFill>
            <a:srgbClr val="5FC4EC"/>
          </a:solidFill>
          <a:latin typeface="Arial" charset="0"/>
        </a:defRPr>
      </a:lvl2pPr>
      <a:lvl3pPr algn="l" rtl="0" eaLnBrk="1" fontAlgn="base" hangingPunct="1">
        <a:spcBef>
          <a:spcPct val="0"/>
        </a:spcBef>
        <a:spcAft>
          <a:spcPct val="0"/>
        </a:spcAft>
        <a:defRPr sz="3600" b="1">
          <a:solidFill>
            <a:srgbClr val="5FC4EC"/>
          </a:solidFill>
          <a:latin typeface="Arial" charset="0"/>
        </a:defRPr>
      </a:lvl3pPr>
      <a:lvl4pPr algn="l" rtl="0" eaLnBrk="1" fontAlgn="base" hangingPunct="1">
        <a:spcBef>
          <a:spcPct val="0"/>
        </a:spcBef>
        <a:spcAft>
          <a:spcPct val="0"/>
        </a:spcAft>
        <a:defRPr sz="3600" b="1">
          <a:solidFill>
            <a:srgbClr val="5FC4EC"/>
          </a:solidFill>
          <a:latin typeface="Arial" charset="0"/>
        </a:defRPr>
      </a:lvl4pPr>
      <a:lvl5pPr algn="l" rtl="0" eaLnBrk="1" fontAlgn="base" hangingPunct="1">
        <a:spcBef>
          <a:spcPct val="0"/>
        </a:spcBef>
        <a:spcAft>
          <a:spcPct val="0"/>
        </a:spcAft>
        <a:defRPr sz="3600" b="1">
          <a:solidFill>
            <a:srgbClr val="5FC4EC"/>
          </a:solidFill>
          <a:latin typeface="Arial" charset="0"/>
        </a:defRPr>
      </a:lvl5pPr>
      <a:lvl6pPr marL="457200" algn="l" rtl="0" eaLnBrk="1" fontAlgn="base" hangingPunct="1">
        <a:spcBef>
          <a:spcPct val="0"/>
        </a:spcBef>
        <a:spcAft>
          <a:spcPct val="0"/>
        </a:spcAft>
        <a:defRPr sz="3600" b="1">
          <a:solidFill>
            <a:srgbClr val="5FC4EC"/>
          </a:solidFill>
          <a:latin typeface="Arial" charset="0"/>
        </a:defRPr>
      </a:lvl6pPr>
      <a:lvl7pPr marL="914400" algn="l" rtl="0" eaLnBrk="1" fontAlgn="base" hangingPunct="1">
        <a:spcBef>
          <a:spcPct val="0"/>
        </a:spcBef>
        <a:spcAft>
          <a:spcPct val="0"/>
        </a:spcAft>
        <a:defRPr sz="3600" b="1">
          <a:solidFill>
            <a:srgbClr val="5FC4EC"/>
          </a:solidFill>
          <a:latin typeface="Arial" charset="0"/>
        </a:defRPr>
      </a:lvl7pPr>
      <a:lvl8pPr marL="1371600" algn="l" rtl="0" eaLnBrk="1" fontAlgn="base" hangingPunct="1">
        <a:spcBef>
          <a:spcPct val="0"/>
        </a:spcBef>
        <a:spcAft>
          <a:spcPct val="0"/>
        </a:spcAft>
        <a:defRPr sz="3600" b="1">
          <a:solidFill>
            <a:srgbClr val="5FC4EC"/>
          </a:solidFill>
          <a:latin typeface="Arial" charset="0"/>
        </a:defRPr>
      </a:lvl8pPr>
      <a:lvl9pPr marL="1828800" algn="l" rtl="0" eaLnBrk="1" fontAlgn="base" hangingPunct="1">
        <a:spcBef>
          <a:spcPct val="0"/>
        </a:spcBef>
        <a:spcAft>
          <a:spcPct val="0"/>
        </a:spcAft>
        <a:defRPr sz="3600" b="1">
          <a:solidFill>
            <a:srgbClr val="5FC4EC"/>
          </a:solidFill>
          <a:latin typeface="Arial" charset="0"/>
        </a:defRPr>
      </a:lvl9pPr>
    </p:titleStyle>
    <p:bodyStyle>
      <a:lvl1pPr marL="342900" indent="-342900" algn="l" rtl="0" eaLnBrk="1" fontAlgn="base" hangingPunct="1">
        <a:spcBef>
          <a:spcPct val="20000"/>
        </a:spcBef>
        <a:spcAft>
          <a:spcPct val="0"/>
        </a:spcAft>
        <a:buClr>
          <a:srgbClr val="7BBB6C"/>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900113" y="4365625"/>
            <a:ext cx="7772400" cy="1470025"/>
          </a:xfrm>
        </p:spPr>
        <p:txBody>
          <a:bodyPr/>
          <a:lstStyle/>
          <a:p>
            <a:pPr algn="ctr"/>
            <a:r>
              <a:rPr lang="en-GB" dirty="0" smtClean="0"/>
              <a:t>Coastal Enterprise &amp; Productivity</a:t>
            </a:r>
            <a:br>
              <a:rPr lang="en-GB" dirty="0" smtClean="0"/>
            </a:br>
            <a:r>
              <a:rPr lang="en-GB" dirty="0" smtClean="0"/>
              <a:t>LEP Place Leadership Group</a:t>
            </a:r>
          </a:p>
        </p:txBody>
      </p:sp>
      <p:sp>
        <p:nvSpPr>
          <p:cNvPr id="3075" name="Rectangle 3"/>
          <p:cNvSpPr>
            <a:spLocks noGrp="1" noChangeArrowheads="1"/>
          </p:cNvSpPr>
          <p:nvPr>
            <p:ph type="subTitle" idx="1"/>
          </p:nvPr>
        </p:nvSpPr>
        <p:spPr>
          <a:xfrm>
            <a:off x="2268538" y="5538788"/>
            <a:ext cx="6400800" cy="554037"/>
          </a:xfrm>
        </p:spPr>
        <p:txBody>
          <a:bodyPr/>
          <a:lstStyle/>
          <a:p>
            <a:r>
              <a:rPr lang="en-GB" dirty="0" smtClean="0"/>
              <a:t>14 March 2018</a:t>
            </a:r>
          </a:p>
        </p:txBody>
      </p:sp>
    </p:spTree>
    <p:extLst>
      <p:ext uri="{BB962C8B-B14F-4D97-AF65-F5344CB8AC3E}">
        <p14:creationId xmlns:p14="http://schemas.microsoft.com/office/powerpoint/2010/main" val="1992005253"/>
      </p:ext>
    </p:extLst>
  </p:cSld>
  <p:clrMapOvr>
    <a:masterClrMapping/>
  </p:clrMapOvr>
  <p:transition advTm="3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a:xfrm>
            <a:off x="107504" y="1341438"/>
            <a:ext cx="8784976" cy="4535834"/>
          </a:xfrm>
        </p:spPr>
        <p:txBody>
          <a:bodyPr/>
          <a:lstStyle/>
          <a:p>
            <a:r>
              <a:rPr lang="en-GB" sz="2000" dirty="0" smtClean="0"/>
              <a:t>Raise awareness </a:t>
            </a:r>
            <a:r>
              <a:rPr lang="en-GB" sz="2000" dirty="0" err="1" smtClean="0"/>
              <a:t>owith</a:t>
            </a:r>
            <a:r>
              <a:rPr lang="en-GB" sz="2000" dirty="0" smtClean="0"/>
              <a:t> LEP Place Leadership Group, which has a clear role on this issue.</a:t>
            </a:r>
          </a:p>
          <a:p>
            <a:r>
              <a:rPr lang="en-GB" sz="2000" dirty="0" smtClean="0"/>
              <a:t>Coastal resorts need to be seen as effective contributors to LEP &amp; UK productivity growth (it can’t all be achieved by Exeter, Plymouth and Taunton)</a:t>
            </a:r>
          </a:p>
          <a:p>
            <a:r>
              <a:rPr lang="en-GB" sz="2000" dirty="0" smtClean="0"/>
              <a:t>To highlight the opportunity, nationally, for </a:t>
            </a:r>
            <a:r>
              <a:rPr lang="en-GB" sz="2000" dirty="0" err="1" smtClean="0"/>
              <a:t>HoSW</a:t>
            </a:r>
            <a:r>
              <a:rPr lang="en-GB" sz="2000" dirty="0" smtClean="0"/>
              <a:t> LEP to take a lead and for pan LEP networking (SELEP also active)</a:t>
            </a:r>
          </a:p>
          <a:p>
            <a:r>
              <a:rPr lang="en-GB" sz="2000" dirty="0" smtClean="0"/>
              <a:t>To set out the case for action and to suggest some actions, linked to the Productivity Strategy</a:t>
            </a:r>
          </a:p>
          <a:p>
            <a:r>
              <a:rPr lang="en-GB" sz="2000" dirty="0" smtClean="0"/>
              <a:t>To show that doing nothing equates to decline, not to staying the same.  Doing nothing is not an option</a:t>
            </a:r>
          </a:p>
          <a:p>
            <a:endParaRPr lang="en-GB" sz="2000" dirty="0"/>
          </a:p>
        </p:txBody>
      </p:sp>
    </p:spTree>
    <p:extLst>
      <p:ext uri="{BB962C8B-B14F-4D97-AF65-F5344CB8AC3E}">
        <p14:creationId xmlns:p14="http://schemas.microsoft.com/office/powerpoint/2010/main" val="710414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a:t>
            </a:r>
            <a:endParaRPr lang="en-GB" dirty="0"/>
          </a:p>
        </p:txBody>
      </p:sp>
      <p:sp>
        <p:nvSpPr>
          <p:cNvPr id="3" name="Content Placeholder 2"/>
          <p:cNvSpPr>
            <a:spLocks noGrp="1"/>
          </p:cNvSpPr>
          <p:nvPr>
            <p:ph idx="1"/>
          </p:nvPr>
        </p:nvSpPr>
        <p:spPr>
          <a:xfrm>
            <a:off x="107504" y="1376569"/>
            <a:ext cx="8856984" cy="4060825"/>
          </a:xfrm>
        </p:spPr>
        <p:txBody>
          <a:bodyPr/>
          <a:lstStyle/>
          <a:p>
            <a:r>
              <a:rPr lang="en-GB" sz="1600" dirty="0"/>
              <a:t>The </a:t>
            </a:r>
            <a:r>
              <a:rPr lang="en-GB" sz="1600" dirty="0" err="1"/>
              <a:t>Localis</a:t>
            </a:r>
            <a:r>
              <a:rPr lang="en-GB" sz="1600" dirty="0"/>
              <a:t> </a:t>
            </a:r>
            <a:r>
              <a:rPr lang="en-GB" sz="1600" dirty="0" smtClean="0"/>
              <a:t>Industrial Strategy report </a:t>
            </a:r>
            <a:r>
              <a:rPr lang="en-GB" sz="1600" dirty="0"/>
              <a:t>(March 2017) warned that a national industrial strategy won’t suit or help a great many </a:t>
            </a:r>
            <a:r>
              <a:rPr lang="en-GB" sz="1600" dirty="0" smtClean="0"/>
              <a:t>places. The </a:t>
            </a:r>
            <a:r>
              <a:rPr lang="en-GB" sz="1600" dirty="0"/>
              <a:t>report recommended </a:t>
            </a:r>
            <a:r>
              <a:rPr lang="en-GB" sz="1600" dirty="0" smtClean="0"/>
              <a:t>focus on “stuck” places including coastal resorts.</a:t>
            </a:r>
          </a:p>
          <a:p>
            <a:r>
              <a:rPr lang="en-GB" sz="1600" dirty="0" smtClean="0"/>
              <a:t>Three </a:t>
            </a:r>
            <a:r>
              <a:rPr lang="en-GB" sz="1600" dirty="0"/>
              <a:t>of the ten local authorities in Great Britain with the lowest average employee pay are in </a:t>
            </a:r>
            <a:r>
              <a:rPr lang="en-GB" sz="1600" dirty="0" err="1"/>
              <a:t>HoSW</a:t>
            </a:r>
            <a:r>
              <a:rPr lang="en-GB" sz="1600" dirty="0"/>
              <a:t> coastal communities – Torbay, North Devon and Torridge.</a:t>
            </a:r>
          </a:p>
          <a:p>
            <a:r>
              <a:rPr lang="en-GB" sz="1600" dirty="0"/>
              <a:t>Last year, average employee pay was about £3,600 per annum lower in coastal communities than in other parts of Great Britain.</a:t>
            </a:r>
          </a:p>
          <a:p>
            <a:r>
              <a:rPr lang="en-GB" sz="1600" dirty="0"/>
              <a:t>In 1997 GVA per capita was 23% lower in coastal communities, compared with non-coastal communities in 2015 this gap was 26%</a:t>
            </a:r>
          </a:p>
          <a:p>
            <a:r>
              <a:rPr lang="en-GB" sz="1600" dirty="0"/>
              <a:t>700,000 of the </a:t>
            </a:r>
            <a:r>
              <a:rPr lang="en-GB" sz="1600" dirty="0" err="1"/>
              <a:t>HoSW</a:t>
            </a:r>
            <a:r>
              <a:rPr lang="en-GB" sz="1600" dirty="0"/>
              <a:t> population lives in a coastal community (note this includes Exeter &amp; Plymouth</a:t>
            </a:r>
            <a:r>
              <a:rPr lang="en-GB" sz="1600" dirty="0" smtClean="0"/>
              <a:t>) e.g. Torbay has around 10% of the </a:t>
            </a:r>
            <a:r>
              <a:rPr lang="en-GB" sz="1600" dirty="0" err="1" smtClean="0"/>
              <a:t>HoSW</a:t>
            </a:r>
            <a:r>
              <a:rPr lang="en-GB" sz="1600" dirty="0" smtClean="0"/>
              <a:t> population. </a:t>
            </a:r>
            <a:endParaRPr lang="en-GB" sz="1600" dirty="0"/>
          </a:p>
          <a:p>
            <a:r>
              <a:rPr lang="en-GB" sz="1600" dirty="0"/>
              <a:t>Across England the Country’s historic resorts are among the most deprived and challenged economies</a:t>
            </a:r>
          </a:p>
          <a:p>
            <a:pPr lvl="1"/>
            <a:r>
              <a:rPr lang="en-GB" sz="1600" dirty="0"/>
              <a:t>Productivity rates lag</a:t>
            </a:r>
          </a:p>
          <a:p>
            <a:pPr lvl="1"/>
            <a:r>
              <a:rPr lang="en-GB" sz="1600" dirty="0"/>
              <a:t>Increased cost to public purse, looked after children, social security costs, reduced tax base (property and personal)</a:t>
            </a:r>
          </a:p>
          <a:p>
            <a:pPr lvl="1"/>
            <a:r>
              <a:rPr lang="en-GB" sz="1600" dirty="0"/>
              <a:t>Missed opportunities costing UK </a:t>
            </a:r>
            <a:r>
              <a:rPr lang="en-GB" sz="1600" dirty="0" smtClean="0"/>
              <a:t>Plc</a:t>
            </a:r>
          </a:p>
        </p:txBody>
      </p:sp>
    </p:spTree>
    <p:extLst>
      <p:ext uri="{BB962C8B-B14F-4D97-AF65-F5344CB8AC3E}">
        <p14:creationId xmlns:p14="http://schemas.microsoft.com/office/powerpoint/2010/main" val="4154168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a:t>
            </a:r>
            <a:endParaRPr lang="en-GB" dirty="0"/>
          </a:p>
        </p:txBody>
      </p:sp>
      <p:sp>
        <p:nvSpPr>
          <p:cNvPr id="3" name="Content Placeholder 2"/>
          <p:cNvSpPr>
            <a:spLocks noGrp="1"/>
          </p:cNvSpPr>
          <p:nvPr>
            <p:ph idx="1"/>
          </p:nvPr>
        </p:nvSpPr>
        <p:spPr>
          <a:xfrm>
            <a:off x="0" y="1363507"/>
            <a:ext cx="8892480" cy="4441757"/>
          </a:xfrm>
        </p:spPr>
        <p:txBody>
          <a:bodyPr/>
          <a:lstStyle/>
          <a:p>
            <a:pPr marL="0" indent="0">
              <a:buNone/>
            </a:pPr>
            <a:r>
              <a:rPr lang="en-GB" sz="1400" b="1" dirty="0" smtClean="0"/>
              <a:t>The response:</a:t>
            </a:r>
            <a:endParaRPr lang="en-GB" sz="1400" b="1" dirty="0"/>
          </a:p>
          <a:p>
            <a:r>
              <a:rPr lang="en-GB" sz="1400" dirty="0"/>
              <a:t>Coastal resorts have huge potential, which central government support can help unlock.  </a:t>
            </a:r>
          </a:p>
          <a:p>
            <a:r>
              <a:rPr lang="en-GB" sz="1400" dirty="0"/>
              <a:t>The right types of investment in its people, businesses and places will bring significant rewards to </a:t>
            </a:r>
            <a:r>
              <a:rPr lang="en-GB" sz="1400" dirty="0" smtClean="0"/>
              <a:t>coastal communities </a:t>
            </a:r>
            <a:r>
              <a:rPr lang="en-GB" sz="1400" dirty="0"/>
              <a:t>and can shape a national programme of support for similar coastal resort economies.</a:t>
            </a:r>
          </a:p>
          <a:p>
            <a:r>
              <a:rPr lang="en-GB" sz="1400" dirty="0"/>
              <a:t>The proposed elements are not new, indeed some are tried and tested.  The innovation is in bringing them together in a co-ordinated way and at appropriate scale.</a:t>
            </a:r>
          </a:p>
          <a:p>
            <a:r>
              <a:rPr lang="en-GB" sz="1400" dirty="0"/>
              <a:t>We want a focused, coastal community/resort place based conversation with Government</a:t>
            </a:r>
          </a:p>
          <a:p>
            <a:r>
              <a:rPr lang="en-GB" sz="1400" dirty="0"/>
              <a:t>Seeking support for the piloting of a coastal growth programme </a:t>
            </a:r>
            <a:r>
              <a:rPr lang="en-GB" sz="1400" dirty="0" smtClean="0"/>
              <a:t>which, focusing on 3 of the 10 ‘pillars’ of the Industrial Strategy, </a:t>
            </a:r>
            <a:r>
              <a:rPr lang="en-GB" sz="1400" dirty="0"/>
              <a:t>will;</a:t>
            </a:r>
          </a:p>
          <a:p>
            <a:pPr lvl="1"/>
            <a:r>
              <a:rPr lang="en-GB" sz="1400" b="1" dirty="0"/>
              <a:t>Develop skills</a:t>
            </a:r>
            <a:r>
              <a:rPr lang="en-GB" sz="1400" dirty="0"/>
              <a:t>; connecting the people who need jobs with the employers that need skilled people; helping to retain the brightest and best young people whilst giving new, existing and relocating businesses access to the technical skills they require.</a:t>
            </a:r>
          </a:p>
          <a:p>
            <a:pPr lvl="1"/>
            <a:r>
              <a:rPr lang="en-GB" sz="1400" b="1" dirty="0"/>
              <a:t>Upgrade infrastructure </a:t>
            </a:r>
            <a:r>
              <a:rPr lang="en-GB" sz="1400" dirty="0"/>
              <a:t>supporting productive growth including housing and employment </a:t>
            </a:r>
            <a:r>
              <a:rPr lang="en-GB" sz="1400" dirty="0" smtClean="0"/>
              <a:t>space, with an emphasis on town centre regeneration.</a:t>
            </a:r>
            <a:endParaRPr lang="en-GB" sz="1400" dirty="0"/>
          </a:p>
          <a:p>
            <a:pPr lvl="1"/>
            <a:r>
              <a:rPr lang="en-GB" sz="1400" b="1" dirty="0"/>
              <a:t>Support businesses </a:t>
            </a:r>
            <a:r>
              <a:rPr lang="en-GB" sz="1400" dirty="0"/>
              <a:t>to start and grow; by helping them to exploit market opportunities at home and abroad and encouraging investment in those businesses.</a:t>
            </a:r>
          </a:p>
        </p:txBody>
      </p:sp>
    </p:spTree>
    <p:extLst>
      <p:ext uri="{BB962C8B-B14F-4D97-AF65-F5344CB8AC3E}">
        <p14:creationId xmlns:p14="http://schemas.microsoft.com/office/powerpoint/2010/main" val="815009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a:t>
            </a:r>
            <a:endParaRPr lang="en-GB" dirty="0"/>
          </a:p>
        </p:txBody>
      </p:sp>
      <p:sp>
        <p:nvSpPr>
          <p:cNvPr id="3" name="Content Placeholder 2"/>
          <p:cNvSpPr>
            <a:spLocks noGrp="1"/>
          </p:cNvSpPr>
          <p:nvPr>
            <p:ph idx="1"/>
          </p:nvPr>
        </p:nvSpPr>
        <p:spPr>
          <a:xfrm>
            <a:off x="0" y="1341438"/>
            <a:ext cx="8820472" cy="4319587"/>
          </a:xfrm>
        </p:spPr>
        <p:txBody>
          <a:bodyPr/>
          <a:lstStyle/>
          <a:p>
            <a:pPr marL="0" indent="0">
              <a:buNone/>
            </a:pPr>
            <a:r>
              <a:rPr lang="en-GB" sz="1000" b="1" u="sng" dirty="0"/>
              <a:t>Capital Investment examples</a:t>
            </a:r>
          </a:p>
          <a:p>
            <a:r>
              <a:rPr lang="en-GB" sz="1000" dirty="0"/>
              <a:t>Piloting these interventions in Torbay plus potentially 3 or 4 other coastal resorts</a:t>
            </a:r>
          </a:p>
          <a:p>
            <a:r>
              <a:rPr lang="en-GB" sz="1000" dirty="0" smtClean="0"/>
              <a:t>Reduced </a:t>
            </a:r>
            <a:r>
              <a:rPr lang="en-GB" sz="1000" dirty="0"/>
              <a:t>borrowing rates for Coastal authorities investing in regeneration i.e. 0.2/0.5% off PWLB rates</a:t>
            </a:r>
          </a:p>
          <a:p>
            <a:r>
              <a:rPr lang="en-GB" sz="1000" dirty="0"/>
              <a:t>100% enhanced capital allowances to businesses making investments in plant and machinery (although existing EZs restrict this to large investments, the suggestion here is that it be applied to all investments in order to benefit smaller businesses)</a:t>
            </a:r>
          </a:p>
          <a:p>
            <a:r>
              <a:rPr lang="en-GB" sz="1000" dirty="0"/>
              <a:t>Access to appropriate regeneration funding schemes i.e. Land Release Fund or other HCA/MHCLG programmes, Heritage Lottery, ACE </a:t>
            </a:r>
            <a:r>
              <a:rPr lang="en-GB" sz="1000" dirty="0" err="1"/>
              <a:t>etc</a:t>
            </a:r>
            <a:endParaRPr lang="en-GB" sz="1000" dirty="0"/>
          </a:p>
          <a:p>
            <a:pPr marL="0" indent="0">
              <a:buNone/>
            </a:pPr>
            <a:endParaRPr lang="en-GB" sz="1000" b="1" u="sng" dirty="0" smtClean="0"/>
          </a:p>
          <a:p>
            <a:pPr marL="0" indent="0">
              <a:buNone/>
            </a:pPr>
            <a:r>
              <a:rPr lang="en-GB" sz="1000" b="1" u="sng" dirty="0" smtClean="0"/>
              <a:t>Developing </a:t>
            </a:r>
            <a:r>
              <a:rPr lang="en-GB" sz="1000" b="1" u="sng" dirty="0"/>
              <a:t>Skills examples</a:t>
            </a:r>
            <a:endParaRPr lang="en-GB" sz="1000" dirty="0"/>
          </a:p>
          <a:p>
            <a:pPr lvl="0"/>
            <a:r>
              <a:rPr lang="en-GB" sz="1000" dirty="0"/>
              <a:t>Bring employers &amp; educators together to establish their collective needs and facilitate a co-ordinated approach to skills development; </a:t>
            </a:r>
          </a:p>
          <a:p>
            <a:pPr lvl="0"/>
            <a:r>
              <a:rPr lang="en-GB" sz="1000" dirty="0" smtClean="0"/>
              <a:t>Explore/enhance </a:t>
            </a:r>
            <a:r>
              <a:rPr lang="en-GB" sz="1000" dirty="0"/>
              <a:t>sector-specific approaches (i.e. in Torbay hi tech engineering, hospitality, construction and social care).</a:t>
            </a:r>
          </a:p>
          <a:p>
            <a:r>
              <a:rPr lang="en-GB" sz="1000" dirty="0"/>
              <a:t>Targeted HE expansion i.e. Torbay, North Devon &amp; Somerset</a:t>
            </a:r>
          </a:p>
          <a:p>
            <a:pPr marL="0" indent="0">
              <a:buNone/>
            </a:pPr>
            <a:endParaRPr lang="en-GB" sz="1000" b="1" u="sng" dirty="0" smtClean="0"/>
          </a:p>
          <a:p>
            <a:pPr marL="0" indent="0">
              <a:buNone/>
            </a:pPr>
            <a:r>
              <a:rPr lang="en-GB" sz="1000" b="1" u="sng" dirty="0" smtClean="0"/>
              <a:t>Supporting </a:t>
            </a:r>
            <a:r>
              <a:rPr lang="en-GB" sz="1000" b="1" u="sng" dirty="0"/>
              <a:t>Business examples</a:t>
            </a:r>
          </a:p>
          <a:p>
            <a:pPr lvl="0"/>
            <a:r>
              <a:rPr lang="en-GB" sz="1000" dirty="0"/>
              <a:t>provision of a gap funding grant to encourage employment space development where it would not otherwise be commercially viable.</a:t>
            </a:r>
          </a:p>
          <a:p>
            <a:pPr lvl="0"/>
            <a:r>
              <a:rPr lang="en-GB" sz="1000" dirty="0"/>
              <a:t>setting up a match-making mechanism, bringing together potential investors/lenders and those seeking equity/debt finance. </a:t>
            </a:r>
          </a:p>
          <a:p>
            <a:pPr lvl="0"/>
            <a:r>
              <a:rPr lang="en-GB" sz="1000" dirty="0"/>
              <a:t>provision of export support services to businesses that are at an earlier stage of exporting development than those targeted by DIT services, including:</a:t>
            </a:r>
          </a:p>
          <a:p>
            <a:pPr lvl="1"/>
            <a:r>
              <a:rPr lang="en-GB" sz="1000" dirty="0"/>
              <a:t>Information, advice, guidance, and signposting/cross-referring, through a variety of promotional activities and by relevant agencies working more collaboratively.</a:t>
            </a:r>
          </a:p>
          <a:p>
            <a:pPr lvl="1"/>
            <a:r>
              <a:rPr lang="en-GB" sz="1000" dirty="0"/>
              <a:t>Running export support workshops</a:t>
            </a:r>
          </a:p>
          <a:p>
            <a:pPr lvl="1"/>
            <a:r>
              <a:rPr lang="en-GB" sz="1000" dirty="0"/>
              <a:t>Supporting attendance at overseas trade shows and on overseas trade missions through the provision of grants, on a 50% match funded basis.</a:t>
            </a:r>
          </a:p>
          <a:p>
            <a:pPr lvl="1"/>
            <a:r>
              <a:rPr lang="en-GB" sz="1000" dirty="0"/>
              <a:t>Improving digital skills in businesses</a:t>
            </a:r>
          </a:p>
          <a:p>
            <a:pPr lvl="1"/>
            <a:r>
              <a:rPr lang="en-GB" sz="1000" dirty="0"/>
              <a:t>Increasing support for culture and events led tourism i.e. Great Places Scheme</a:t>
            </a:r>
            <a:endParaRPr lang="en-GB" sz="1000" b="1" u="sng" dirty="0"/>
          </a:p>
          <a:p>
            <a:endParaRPr lang="en-GB" dirty="0"/>
          </a:p>
        </p:txBody>
      </p:sp>
    </p:spTree>
    <p:extLst>
      <p:ext uri="{BB962C8B-B14F-4D97-AF65-F5344CB8AC3E}">
        <p14:creationId xmlns:p14="http://schemas.microsoft.com/office/powerpoint/2010/main" val="4040463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How?</a:t>
            </a:r>
            <a:endParaRPr lang="en-GB" dirty="0"/>
          </a:p>
        </p:txBody>
      </p:sp>
      <p:sp>
        <p:nvSpPr>
          <p:cNvPr id="5" name="Content Placeholder 4"/>
          <p:cNvSpPr>
            <a:spLocks noGrp="1"/>
          </p:cNvSpPr>
          <p:nvPr>
            <p:ph idx="1"/>
          </p:nvPr>
        </p:nvSpPr>
        <p:spPr>
          <a:xfrm>
            <a:off x="457200" y="1341438"/>
            <a:ext cx="8229600" cy="4319587"/>
          </a:xfrm>
        </p:spPr>
        <p:txBody>
          <a:bodyPr/>
          <a:lstStyle/>
          <a:p>
            <a:pPr marL="0" indent="0">
              <a:buNone/>
            </a:pPr>
            <a:r>
              <a:rPr lang="en-GB" sz="1000" b="1" dirty="0"/>
              <a:t>Capital Investment examples</a:t>
            </a:r>
          </a:p>
          <a:p>
            <a:r>
              <a:rPr lang="en-GB" sz="1000" dirty="0"/>
              <a:t>Piloting these interventions in </a:t>
            </a:r>
            <a:r>
              <a:rPr lang="en-GB" sz="1000" dirty="0" smtClean="0"/>
              <a:t>3 - 5 coastal resorts, including Torbay</a:t>
            </a:r>
            <a:endParaRPr lang="en-GB" sz="1000" dirty="0"/>
          </a:p>
          <a:p>
            <a:r>
              <a:rPr lang="en-GB" sz="1000" dirty="0"/>
              <a:t>Enlarging the Coastal Communities Fund</a:t>
            </a:r>
          </a:p>
          <a:p>
            <a:r>
              <a:rPr lang="en-GB" sz="1000" dirty="0"/>
              <a:t>Reduced borrowing rates for Coastal authorities investing in regeneration i.e. 0.2/0.5% off PWLB rates</a:t>
            </a:r>
          </a:p>
          <a:p>
            <a:r>
              <a:rPr lang="en-GB" sz="1000" dirty="0"/>
              <a:t>Government support to ensure superfast broadband connectivity </a:t>
            </a:r>
          </a:p>
          <a:p>
            <a:r>
              <a:rPr lang="en-GB" sz="1000" dirty="0"/>
              <a:t>100% enhanced capital allowances to businesses making investments in plant and machinery (although existing EZs restrict this to large investments, the suggestion here is that it be applied to all investments in order to benefit smaller businesses)</a:t>
            </a:r>
          </a:p>
          <a:p>
            <a:r>
              <a:rPr lang="en-GB" sz="1000" dirty="0"/>
              <a:t>Access to appropriate regeneration funding schemes i.e. Land Release Fund or other HCA/MHCLG programmes, Heritage Lottery, ACE </a:t>
            </a:r>
            <a:r>
              <a:rPr lang="en-GB" sz="1000" dirty="0" err="1"/>
              <a:t>etc</a:t>
            </a:r>
            <a:endParaRPr lang="en-GB" sz="1000" dirty="0"/>
          </a:p>
          <a:p>
            <a:pPr marL="0" indent="0">
              <a:buNone/>
            </a:pPr>
            <a:r>
              <a:rPr lang="en-GB" sz="1000" b="1" dirty="0"/>
              <a:t>Developing Skills examples</a:t>
            </a:r>
            <a:endParaRPr lang="en-GB" sz="1000" dirty="0"/>
          </a:p>
          <a:p>
            <a:pPr lvl="0"/>
            <a:r>
              <a:rPr lang="en-GB" sz="1000" dirty="0"/>
              <a:t>Bring employers &amp; educators together to establish their collective needs and facilitate a co-ordinated approach to skills development; </a:t>
            </a:r>
          </a:p>
          <a:p>
            <a:pPr lvl="0"/>
            <a:r>
              <a:rPr lang="en-GB" sz="1000" dirty="0"/>
              <a:t>Provide grants to SMEs and vouchers to individuals to (help) meet the costs of apprenticeship and other training; and</a:t>
            </a:r>
          </a:p>
          <a:p>
            <a:pPr lvl="0"/>
            <a:r>
              <a:rPr lang="en-GB" sz="1000" dirty="0"/>
              <a:t>Explore sector-specific approaches (i.e. in Torbay hi tech engineering, hospitality, construction and social care).</a:t>
            </a:r>
          </a:p>
          <a:p>
            <a:r>
              <a:rPr lang="en-GB" sz="1000" dirty="0"/>
              <a:t>Targeted HE expansion i.e. Torbay, North Devon &amp; Somerset</a:t>
            </a:r>
          </a:p>
          <a:p>
            <a:pPr marL="0" indent="0">
              <a:buNone/>
            </a:pPr>
            <a:r>
              <a:rPr lang="en-GB" sz="1000" b="1" dirty="0"/>
              <a:t>Supporting Business examples</a:t>
            </a:r>
          </a:p>
          <a:p>
            <a:pPr lvl="0"/>
            <a:r>
              <a:rPr lang="en-GB" sz="1000" dirty="0"/>
              <a:t>provision of a gap funding grant to encourage employment space development where it would not otherwise be commercially viable.</a:t>
            </a:r>
          </a:p>
          <a:p>
            <a:pPr lvl="0"/>
            <a:r>
              <a:rPr lang="en-GB" sz="1000" dirty="0"/>
              <a:t>setting up a match-making mechanism, bringing together potential investors/lenders and those seeking equity/debt finance. </a:t>
            </a:r>
          </a:p>
          <a:p>
            <a:pPr lvl="0"/>
            <a:r>
              <a:rPr lang="en-GB" sz="1000" dirty="0"/>
              <a:t>provision of export support services to businesses that are at an earlier stage of exporting development than those targeted by DIT services, including:</a:t>
            </a:r>
          </a:p>
          <a:p>
            <a:pPr lvl="1"/>
            <a:r>
              <a:rPr lang="en-GB" sz="1000" dirty="0"/>
              <a:t>Information, advice, guidance, and signposting/cross-referring, through a variety of promotional activities and by relevant agencies working more collaboratively.</a:t>
            </a:r>
          </a:p>
          <a:p>
            <a:pPr lvl="1"/>
            <a:r>
              <a:rPr lang="en-GB" sz="1000" dirty="0"/>
              <a:t>Running export support workshops</a:t>
            </a:r>
          </a:p>
          <a:p>
            <a:pPr lvl="1"/>
            <a:r>
              <a:rPr lang="en-GB" sz="1000" dirty="0"/>
              <a:t>Supporting attendance at overseas trade shows and on overseas trade missions through the provision of grants, on a 50% match funded basis.</a:t>
            </a:r>
          </a:p>
          <a:p>
            <a:pPr lvl="1"/>
            <a:r>
              <a:rPr lang="en-GB" sz="1000" dirty="0"/>
              <a:t>Improving digital skills in businesses</a:t>
            </a:r>
          </a:p>
          <a:p>
            <a:pPr lvl="1"/>
            <a:r>
              <a:rPr lang="en-GB" sz="1000" dirty="0"/>
              <a:t>Increasing support for culture and events led tourism i.e. Great Places Scheme</a:t>
            </a:r>
            <a:endParaRPr lang="en-GB" sz="1000" b="1" u="sng" dirty="0"/>
          </a:p>
        </p:txBody>
      </p:sp>
    </p:spTree>
    <p:extLst>
      <p:ext uri="{BB962C8B-B14F-4D97-AF65-F5344CB8AC3E}">
        <p14:creationId xmlns:p14="http://schemas.microsoft.com/office/powerpoint/2010/main" val="324285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674" y="116632"/>
            <a:ext cx="8229600" cy="922338"/>
          </a:xfrm>
        </p:spPr>
        <p:txBody>
          <a:bodyPr/>
          <a:lstStyle/>
          <a:p>
            <a:r>
              <a:rPr lang="en-GB" dirty="0" smtClean="0"/>
              <a:t>So what?</a:t>
            </a:r>
            <a:endParaRPr lang="en-GB" dirty="0"/>
          </a:p>
        </p:txBody>
      </p:sp>
      <p:sp>
        <p:nvSpPr>
          <p:cNvPr id="3" name="Content Placeholder 2"/>
          <p:cNvSpPr>
            <a:spLocks noGrp="1"/>
          </p:cNvSpPr>
          <p:nvPr>
            <p:ph idx="1"/>
          </p:nvPr>
        </p:nvSpPr>
        <p:spPr>
          <a:xfrm>
            <a:off x="459674" y="1412776"/>
            <a:ext cx="8229600" cy="4060825"/>
          </a:xfrm>
        </p:spPr>
        <p:txBody>
          <a:bodyPr/>
          <a:lstStyle/>
          <a:p>
            <a:pPr lvl="0"/>
            <a:r>
              <a:rPr lang="en-US" sz="1600" dirty="0">
                <a:latin typeface="Arial" panose="020B0604020202020204" pitchFamily="34" charset="0"/>
                <a:cs typeface="Arial" panose="020B0604020202020204" pitchFamily="34" charset="0"/>
              </a:rPr>
              <a:t>The Joseph Rowntree Foundation (JRF) report “The Benefits of Tackling </a:t>
            </a:r>
            <a:r>
              <a:rPr lang="en-US" sz="1600" dirty="0" err="1">
                <a:latin typeface="Arial" panose="020B0604020202020204" pitchFamily="34" charset="0"/>
                <a:cs typeface="Arial" panose="020B0604020202020204" pitchFamily="34" charset="0"/>
              </a:rPr>
              <a:t>Worklessness</a:t>
            </a:r>
            <a:r>
              <a:rPr lang="en-US" sz="1600" dirty="0">
                <a:latin typeface="Arial" panose="020B0604020202020204" pitchFamily="34" charset="0"/>
                <a:cs typeface="Arial" panose="020B0604020202020204" pitchFamily="34" charset="0"/>
              </a:rPr>
              <a:t> and Low Pay” (December 2014) found that for every out-of-work claimant that moved into a job that paid the Living Wage (then £7.45 per hour), </a:t>
            </a:r>
            <a:r>
              <a:rPr lang="en-US" sz="1600" b="1" dirty="0">
                <a:latin typeface="Arial" panose="020B0604020202020204" pitchFamily="34" charset="0"/>
                <a:cs typeface="Arial" panose="020B0604020202020204" pitchFamily="34" charset="0"/>
              </a:rPr>
              <a:t>the Government gained, on average, almost £6,900</a:t>
            </a:r>
            <a:r>
              <a:rPr lang="en-US" sz="1600" dirty="0">
                <a:latin typeface="Arial" panose="020B0604020202020204" pitchFamily="34" charset="0"/>
                <a:cs typeface="Arial" panose="020B0604020202020204" pitchFamily="34" charset="0"/>
              </a:rPr>
              <a:t>. </a:t>
            </a:r>
          </a:p>
          <a:p>
            <a:pPr lvl="0"/>
            <a:r>
              <a:rPr lang="en-US" sz="1600" b="1" dirty="0">
                <a:latin typeface="Arial" panose="020B0604020202020204" pitchFamily="34" charset="0"/>
                <a:cs typeface="Arial" panose="020B0604020202020204" pitchFamily="34" charset="0"/>
              </a:rPr>
              <a:t>The local economy benefited, on average, by more than £14,000 per year </a:t>
            </a:r>
            <a:r>
              <a:rPr lang="en-US" sz="1600" dirty="0">
                <a:latin typeface="Arial" panose="020B0604020202020204" pitchFamily="34" charset="0"/>
                <a:cs typeface="Arial" panose="020B0604020202020204" pitchFamily="34" charset="0"/>
              </a:rPr>
              <a:t>every time an unemployed person began a Living Wage job.  </a:t>
            </a:r>
            <a:endParaRPr lang="en-GB" sz="1600" dirty="0">
              <a:latin typeface="Arial" panose="020B0604020202020204" pitchFamily="34" charset="0"/>
              <a:cs typeface="Arial" panose="020B0604020202020204" pitchFamily="34" charset="0"/>
            </a:endParaRPr>
          </a:p>
          <a:p>
            <a:pPr lvl="0"/>
            <a:r>
              <a:rPr lang="en-US" sz="1600" dirty="0">
                <a:latin typeface="Arial" panose="020B0604020202020204" pitchFamily="34" charset="0"/>
                <a:cs typeface="Arial" panose="020B0604020202020204" pitchFamily="34" charset="0"/>
              </a:rPr>
              <a:t>On this basis if delivery of the economic strategy were to see 1,000 </a:t>
            </a:r>
            <a:r>
              <a:rPr lang="en-US" sz="1600" dirty="0" err="1">
                <a:latin typeface="Arial" panose="020B0604020202020204" pitchFamily="34" charset="0"/>
                <a:cs typeface="Arial" panose="020B0604020202020204" pitchFamily="34" charset="0"/>
              </a:rPr>
              <a:t>Torbay</a:t>
            </a:r>
            <a:r>
              <a:rPr lang="en-US" sz="1600" dirty="0">
                <a:latin typeface="Arial" panose="020B0604020202020204" pitchFamily="34" charset="0"/>
                <a:cs typeface="Arial" panose="020B0604020202020204" pitchFamily="34" charset="0"/>
              </a:rPr>
              <a:t> residents moving from out-of-work benefits (current numbers exceed 9000) </a:t>
            </a:r>
            <a:r>
              <a:rPr lang="en-US" sz="1600" b="1" dirty="0">
                <a:latin typeface="Arial" panose="020B0604020202020204" pitchFamily="34" charset="0"/>
                <a:cs typeface="Arial" panose="020B0604020202020204" pitchFamily="34" charset="0"/>
              </a:rPr>
              <a:t>into a Living Wage job would benefit the Government by nearly £7 million each year and the local economy by £14 million each year</a:t>
            </a:r>
            <a:r>
              <a:rPr lang="en-US" sz="1600" dirty="0">
                <a:latin typeface="Arial" panose="020B0604020202020204" pitchFamily="34" charset="0"/>
                <a:cs typeface="Arial" panose="020B0604020202020204" pitchFamily="34" charset="0"/>
              </a:rPr>
              <a:t>.</a:t>
            </a:r>
          </a:p>
          <a:p>
            <a:pPr lvl="0"/>
            <a:r>
              <a:rPr lang="en-US" sz="1600" dirty="0">
                <a:latin typeface="Arial" panose="020B0604020202020204" pitchFamily="34" charset="0"/>
                <a:cs typeface="Arial" panose="020B0604020202020204" pitchFamily="34" charset="0"/>
              </a:rPr>
              <a:t>Forecasts are that the return on investment for public purse would be circa £</a:t>
            </a:r>
            <a:r>
              <a:rPr lang="en-US" sz="1600" dirty="0" smtClean="0">
                <a:latin typeface="Arial" panose="020B0604020202020204" pitchFamily="34" charset="0"/>
                <a:cs typeface="Arial" panose="020B0604020202020204" pitchFamily="34" charset="0"/>
              </a:rPr>
              <a:t>3.14:1</a:t>
            </a:r>
          </a:p>
          <a:p>
            <a:pPr lvl="0"/>
            <a:r>
              <a:rPr lang="en-US" sz="1600" dirty="0" smtClean="0">
                <a:latin typeface="Arial" panose="020B0604020202020204" pitchFamily="34" charset="0"/>
                <a:cs typeface="Arial" panose="020B0604020202020204" pitchFamily="34" charset="0"/>
              </a:rPr>
              <a:t>£220M of public money invested in creating jobs in supporting Coastal resort growth would generate:</a:t>
            </a:r>
          </a:p>
          <a:p>
            <a:pPr marL="0" lvl="0" indent="0">
              <a:buNone/>
            </a:pP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£1.3B in economic output</a:t>
            </a:r>
          </a:p>
          <a:p>
            <a:pPr marL="0" lvl="0" indent="0">
              <a:buNone/>
            </a:pP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Improvement in public finance by at least £690M over a 10 year period</a:t>
            </a:r>
            <a:endParaRPr lang="en-GB" sz="1600" dirty="0">
              <a:latin typeface="Arial" panose="020B0604020202020204" pitchFamily="34" charset="0"/>
              <a:cs typeface="Arial" panose="020B0604020202020204" pitchFamily="34" charset="0"/>
            </a:endParaRPr>
          </a:p>
          <a:p>
            <a:endParaRPr lang="en-GB" sz="1600" dirty="0"/>
          </a:p>
        </p:txBody>
      </p:sp>
    </p:spTree>
    <p:extLst>
      <p:ext uri="{BB962C8B-B14F-4D97-AF65-F5344CB8AC3E}">
        <p14:creationId xmlns:p14="http://schemas.microsoft.com/office/powerpoint/2010/main" val="327723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Actions</a:t>
            </a:r>
            <a:endParaRPr lang="en-GB" dirty="0"/>
          </a:p>
        </p:txBody>
      </p:sp>
      <p:sp>
        <p:nvSpPr>
          <p:cNvPr id="3" name="Content Placeholder 2"/>
          <p:cNvSpPr>
            <a:spLocks noGrp="1"/>
          </p:cNvSpPr>
          <p:nvPr>
            <p:ph idx="1"/>
          </p:nvPr>
        </p:nvSpPr>
        <p:spPr/>
        <p:txBody>
          <a:bodyPr/>
          <a:lstStyle/>
          <a:p>
            <a:r>
              <a:rPr lang="en-GB" sz="1800" dirty="0" smtClean="0"/>
              <a:t>HOSW LEP to push for national leadership on this issue – there is ‘space’ to do so.  (Note: two recent meetings between </a:t>
            </a:r>
            <a:r>
              <a:rPr lang="en-GB" sz="1800" dirty="0" err="1" smtClean="0"/>
              <a:t>HoSW</a:t>
            </a:r>
            <a:r>
              <a:rPr lang="en-GB" sz="1800" dirty="0" smtClean="0"/>
              <a:t> leaders and </a:t>
            </a:r>
            <a:r>
              <a:rPr lang="en-GB" sz="1800" dirty="0" err="1" smtClean="0"/>
              <a:t>Govt</a:t>
            </a:r>
            <a:r>
              <a:rPr lang="en-GB" sz="1800" dirty="0" smtClean="0"/>
              <a:t> reps; CEXs / Leaders support)</a:t>
            </a:r>
          </a:p>
          <a:p>
            <a:r>
              <a:rPr lang="en-GB" sz="1800" dirty="0" smtClean="0"/>
              <a:t>Identify quick wins for PWLB borrowing discounts</a:t>
            </a:r>
          </a:p>
          <a:p>
            <a:r>
              <a:rPr lang="en-GB" sz="1800" dirty="0" smtClean="0"/>
              <a:t>Push for Coastal Enterprise Zones (1 in Torbay; 5 nationally)</a:t>
            </a:r>
          </a:p>
          <a:p>
            <a:r>
              <a:rPr lang="en-GB" sz="1800" dirty="0" smtClean="0"/>
              <a:t>Influence UK Shared Prosperity Fund</a:t>
            </a:r>
          </a:p>
          <a:p>
            <a:r>
              <a:rPr lang="en-GB" sz="1800" dirty="0" smtClean="0"/>
              <a:t>Support trickle down to smaller places</a:t>
            </a:r>
          </a:p>
          <a:p>
            <a:r>
              <a:rPr lang="en-GB" sz="1800" dirty="0" smtClean="0"/>
              <a:t>HOSW LEP support for CCF bids</a:t>
            </a:r>
          </a:p>
        </p:txBody>
      </p:sp>
    </p:spTree>
    <p:extLst>
      <p:ext uri="{BB962C8B-B14F-4D97-AF65-F5344CB8AC3E}">
        <p14:creationId xmlns:p14="http://schemas.microsoft.com/office/powerpoint/2010/main" val="2019085983"/>
      </p:ext>
    </p:extLst>
  </p:cSld>
  <p:clrMapOvr>
    <a:masterClrMapping/>
  </p:clrMapOvr>
</p:sld>
</file>

<file path=ppt/theme/theme1.xml><?xml version="1.0" encoding="utf-8"?>
<a:theme xmlns:a="http://schemas.openxmlformats.org/drawingml/2006/main" name="TDA Presentation New">
  <a:themeElements>
    <a:clrScheme name="TDA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DA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DA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DA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DA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DA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DA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DA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DA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DA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DA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DA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DA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DA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TDA Presentation New</Template>
  <TotalTime>8267</TotalTime>
  <Words>1356</Words>
  <Application>Microsoft Office PowerPoint</Application>
  <PresentationFormat>On-screen Show (4:3)</PresentationFormat>
  <Paragraphs>87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TDA Presentation New</vt:lpstr>
      <vt:lpstr>Coastal Enterprise &amp; Productivity LEP Place Leadership Group</vt:lpstr>
      <vt:lpstr>Purpose</vt:lpstr>
      <vt:lpstr>Why?</vt:lpstr>
      <vt:lpstr>What?</vt:lpstr>
      <vt:lpstr>What?</vt:lpstr>
      <vt:lpstr>How?</vt:lpstr>
      <vt:lpstr>So what?</vt:lpstr>
      <vt:lpstr>Actions</vt:lpstr>
    </vt:vector>
  </TitlesOfParts>
  <Company>Torbay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Town Centre Regeneration Programme Board</dc:title>
  <dc:creator>endc093</dc:creator>
  <cp:lastModifiedBy>RHensley</cp:lastModifiedBy>
  <cp:revision>369</cp:revision>
  <cp:lastPrinted>2018-01-10T16:54:13Z</cp:lastPrinted>
  <dcterms:created xsi:type="dcterms:W3CDTF">2017-05-05T14:45:34Z</dcterms:created>
  <dcterms:modified xsi:type="dcterms:W3CDTF">2018-03-14T09:58:45Z</dcterms:modified>
</cp:coreProperties>
</file>